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F56D-D4FC-49E3-873C-5EB9B5FF900B}" type="datetimeFigureOut">
              <a:rPr lang="sr-Latn-CS" smtClean="0"/>
              <a:pPr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700-AD06-43A8-8418-24EE28B6B4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F56D-D4FC-49E3-873C-5EB9B5FF900B}" type="datetimeFigureOut">
              <a:rPr lang="sr-Latn-CS" smtClean="0"/>
              <a:pPr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700-AD06-43A8-8418-24EE28B6B4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F56D-D4FC-49E3-873C-5EB9B5FF900B}" type="datetimeFigureOut">
              <a:rPr lang="sr-Latn-CS" smtClean="0"/>
              <a:pPr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700-AD06-43A8-8418-24EE28B6B4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F56D-D4FC-49E3-873C-5EB9B5FF900B}" type="datetimeFigureOut">
              <a:rPr lang="sr-Latn-CS" smtClean="0"/>
              <a:pPr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700-AD06-43A8-8418-24EE28B6B4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F56D-D4FC-49E3-873C-5EB9B5FF900B}" type="datetimeFigureOut">
              <a:rPr lang="sr-Latn-CS" smtClean="0"/>
              <a:pPr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700-AD06-43A8-8418-24EE28B6B4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F56D-D4FC-49E3-873C-5EB9B5FF900B}" type="datetimeFigureOut">
              <a:rPr lang="sr-Latn-CS" smtClean="0"/>
              <a:pPr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700-AD06-43A8-8418-24EE28B6B4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F56D-D4FC-49E3-873C-5EB9B5FF900B}" type="datetimeFigureOut">
              <a:rPr lang="sr-Latn-CS" smtClean="0"/>
              <a:pPr/>
              <a:t>19.5.2020.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700-AD06-43A8-8418-24EE28B6B4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F56D-D4FC-49E3-873C-5EB9B5FF900B}" type="datetimeFigureOut">
              <a:rPr lang="sr-Latn-CS" smtClean="0"/>
              <a:pPr/>
              <a:t>19.5.2020.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700-AD06-43A8-8418-24EE28B6B4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F56D-D4FC-49E3-873C-5EB9B5FF900B}" type="datetimeFigureOut">
              <a:rPr lang="sr-Latn-CS" smtClean="0"/>
              <a:pPr/>
              <a:t>19.5.2020.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700-AD06-43A8-8418-24EE28B6B4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F56D-D4FC-49E3-873C-5EB9B5FF900B}" type="datetimeFigureOut">
              <a:rPr lang="sr-Latn-CS" smtClean="0"/>
              <a:pPr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700-AD06-43A8-8418-24EE28B6B4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F56D-D4FC-49E3-873C-5EB9B5FF900B}" type="datetimeFigureOut">
              <a:rPr lang="sr-Latn-CS" smtClean="0"/>
              <a:pPr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700-AD06-43A8-8418-24EE28B6B4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5F56D-D4FC-49E3-873C-5EB9B5FF900B}" type="datetimeFigureOut">
              <a:rPr lang="sr-Latn-CS" smtClean="0"/>
              <a:pPr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2700-AD06-43A8-8418-24EE28B6B4D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77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14338"/>
            <a:ext cx="7772400" cy="1470025"/>
          </a:xfrm>
        </p:spPr>
        <p:txBody>
          <a:bodyPr/>
          <a:lstStyle/>
          <a:p>
            <a:r>
              <a:rPr lang="hr-H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BREŽULJKASTI KRAJ</a:t>
            </a:r>
            <a:endParaRPr lang="hr-HR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5160"/>
            <a:ext cx="6400800" cy="1752600"/>
          </a:xfrm>
        </p:spPr>
        <p:txBody>
          <a:bodyPr/>
          <a:lstStyle/>
          <a:p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MOJ ZAVIČAJ</a:t>
            </a:r>
            <a:endParaRPr lang="hr-H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4511684"/>
          </a:xfrm>
        </p:spPr>
        <p:txBody>
          <a:bodyPr>
            <a:noAutofit/>
          </a:bodyPr>
          <a:lstStyle/>
          <a:p>
            <a:pPr algn="l"/>
            <a:r>
              <a:rPr lang="hr-HR" sz="2500" dirty="0" smtClean="0"/>
              <a:t>Listovi maslačka jedu se kao salata, od cvjetova se može raditi sirup protiv kašlja, a od korijena se priprema čaj. </a:t>
            </a:r>
            <a:br>
              <a:rPr lang="hr-HR" sz="2500" dirty="0" smtClean="0"/>
            </a:br>
            <a:r>
              <a:rPr lang="hr-HR" sz="2500" dirty="0" smtClean="0"/>
              <a:t>Biljke iz divljine smiju koristiti samo upućene odrasle osobe.</a:t>
            </a:r>
            <a:endParaRPr lang="hr-HR" sz="25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29193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500" dirty="0" smtClean="0"/>
              <a:t>Zec je česta divlja životinja. Zimi zečevi nemaju hrane pa glođu koru drveća. Voćari zato zimi zamataju donji dio voćki.</a:t>
            </a:r>
            <a:endParaRPr lang="hr-HR" sz="2500" dirty="0"/>
          </a:p>
        </p:txBody>
      </p:sp>
      <p:pic>
        <p:nvPicPr>
          <p:cNvPr id="6" name="Content Placeholder 5" descr="divlji-zec-pogl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pPr algn="l"/>
            <a:r>
              <a:rPr lang="hr-HR" sz="2500" dirty="0" smtClean="0"/>
              <a:t>Uzgajivači peradi meso prodaju tvornicama za preradu mesa. Jaja se prodaju na tržnicama i u trgovinama.</a:t>
            </a:r>
            <a:br>
              <a:rPr lang="hr-HR" sz="2500" dirty="0" smtClean="0"/>
            </a:br>
            <a:r>
              <a:rPr lang="hr-HR" sz="2500" dirty="0" smtClean="0"/>
              <a:t>Perjem se mogu puniti jastuci, popluni i zimske jakne.</a:t>
            </a:r>
            <a:endParaRPr lang="hr-HR" sz="2500" dirty="0"/>
          </a:p>
        </p:txBody>
      </p:sp>
      <p:pic>
        <p:nvPicPr>
          <p:cNvPr id="4" name="Content Placeholder 3" descr="JA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928802"/>
            <a:ext cx="6064965" cy="341154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Prepiši u bilježnicu:</a:t>
            </a:r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642910" y="1714488"/>
            <a:ext cx="7643866" cy="4429156"/>
          </a:xfrm>
          <a:prstGeom prst="roundRect">
            <a:avLst/>
          </a:prstGeom>
          <a:solidFill>
            <a:srgbClr val="0060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 smtClean="0"/>
              <a:t>Moj zavičaj – brežuljkasti kraj</a:t>
            </a:r>
          </a:p>
          <a:p>
            <a:pPr algn="ctr"/>
            <a:endParaRPr lang="hr-HR" sz="3000" dirty="0" smtClean="0"/>
          </a:p>
          <a:p>
            <a:r>
              <a:rPr lang="hr-HR" sz="3000" dirty="0" smtClean="0"/>
              <a:t>- brežuljci i doline </a:t>
            </a:r>
          </a:p>
          <a:p>
            <a:pPr>
              <a:buFontTx/>
              <a:buChar char="-"/>
            </a:pPr>
            <a:r>
              <a:rPr lang="hr-HR" sz="3000" dirty="0" smtClean="0"/>
              <a:t> listopadne šume, tratinčica, maslačak</a:t>
            </a:r>
          </a:p>
          <a:p>
            <a:pPr>
              <a:buFontTx/>
              <a:buChar char="-"/>
            </a:pPr>
            <a:r>
              <a:rPr lang="hr-HR" sz="3000" dirty="0" smtClean="0"/>
              <a:t> domaće životinje: krave, svinje, kokoši, guske, purani,...</a:t>
            </a:r>
          </a:p>
          <a:p>
            <a:pPr>
              <a:buFontTx/>
              <a:buChar char="-"/>
            </a:pPr>
            <a:r>
              <a:rPr lang="hr-HR" sz="3000" dirty="0" smtClean="0"/>
              <a:t> divlje životinje: zec, srna, vjeverica, lisica,...</a:t>
            </a:r>
          </a:p>
          <a:p>
            <a:pPr>
              <a:buFontTx/>
              <a:buChar char="-"/>
            </a:pPr>
            <a:r>
              <a:rPr lang="hr-HR" sz="3000" dirty="0" smtClean="0"/>
              <a:t> poljoprivreda: vinova loza, jabuke, kukuruz i </a:t>
            </a:r>
            <a:r>
              <a:rPr lang="hr-HR" sz="3000" dirty="0" smtClean="0"/>
              <a:t>šljive…</a:t>
            </a:r>
            <a:endParaRPr lang="hr-HR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0" y="1600200"/>
            <a:ext cx="340042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Riješi zadatke u</a:t>
            </a:r>
          </a:p>
          <a:p>
            <a:pPr>
              <a:buNone/>
            </a:pPr>
            <a:r>
              <a:rPr lang="hr-HR" dirty="0" smtClean="0"/>
              <a:t>radnoj bilježnici na</a:t>
            </a:r>
          </a:p>
          <a:p>
            <a:pPr>
              <a:buNone/>
            </a:pPr>
            <a:r>
              <a:rPr lang="hr-HR" dirty="0" smtClean="0"/>
              <a:t>87. i 88. stranici.</a:t>
            </a:r>
            <a:endParaRPr lang="hr-HR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357562"/>
            <a:ext cx="3072436" cy="250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3000" dirty="0" smtClean="0"/>
              <a:t>Brežuljkasti kraj uglavnom čine </a:t>
            </a:r>
            <a:r>
              <a:rPr lang="hr-HR" sz="3000" b="1" dirty="0" smtClean="0"/>
              <a:t>brežuljci i doline </a:t>
            </a:r>
            <a:r>
              <a:rPr lang="hr-HR" sz="3000" dirty="0" smtClean="0"/>
              <a:t>između njih.</a:t>
            </a:r>
            <a:endParaRPr lang="hr-HR" sz="3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97885"/>
            <a:ext cx="5429288" cy="432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3000" dirty="0" smtClean="0"/>
              <a:t>Na brežuljcima rastu listopadne šume, razne trave i drugo bilje. Često viđamo tratinčice, maslačak i stabla kestena.</a:t>
            </a:r>
            <a:endParaRPr lang="hr-HR" sz="3000" dirty="0"/>
          </a:p>
        </p:txBody>
      </p:sp>
      <p:pic>
        <p:nvPicPr>
          <p:cNvPr id="4" name="Content Placeholder 3" descr="šu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85926"/>
            <a:ext cx="3536182" cy="2357454"/>
          </a:xfrm>
        </p:spPr>
      </p:pic>
      <p:pic>
        <p:nvPicPr>
          <p:cNvPr id="5" name="Picture 4" descr="tratinč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357694"/>
            <a:ext cx="3571900" cy="2214578"/>
          </a:xfrm>
          <a:prstGeom prst="rect">
            <a:avLst/>
          </a:prstGeom>
        </p:spPr>
      </p:pic>
      <p:pic>
        <p:nvPicPr>
          <p:cNvPr id="6" name="Picture 5" descr="maslača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357694"/>
            <a:ext cx="3714776" cy="2219332"/>
          </a:xfrm>
          <a:prstGeom prst="rect">
            <a:avLst/>
          </a:prstGeom>
        </p:spPr>
      </p:pic>
      <p:pic>
        <p:nvPicPr>
          <p:cNvPr id="7" name="Picture 6" descr="keste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296" y="1785926"/>
            <a:ext cx="3713670" cy="2357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3714752"/>
            <a:ext cx="3071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 smtClean="0">
                <a:solidFill>
                  <a:schemeClr val="bg1"/>
                </a:solidFill>
              </a:rPr>
              <a:t>LISTOPADNA ŠUMA</a:t>
            </a:r>
            <a:endParaRPr lang="hr-HR" sz="25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3737764"/>
            <a:ext cx="3071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b="1" dirty="0" smtClean="0">
                <a:solidFill>
                  <a:schemeClr val="bg1"/>
                </a:solidFill>
              </a:rPr>
              <a:t>KESTEN</a:t>
            </a:r>
            <a:endParaRPr lang="hr-HR" sz="25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4357694"/>
            <a:ext cx="3071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b="1" dirty="0" smtClean="0">
                <a:solidFill>
                  <a:schemeClr val="bg1"/>
                </a:solidFill>
              </a:rPr>
              <a:t>TRATINČICA</a:t>
            </a:r>
            <a:endParaRPr lang="hr-HR" sz="25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4380706"/>
            <a:ext cx="3071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b="1" dirty="0" smtClean="0">
                <a:solidFill>
                  <a:schemeClr val="bg1"/>
                </a:solidFill>
              </a:rPr>
              <a:t>MASLAČAK</a:t>
            </a:r>
            <a:endParaRPr lang="hr-HR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Divlje životinje brežuljkastog kraja su: srna, lisica,</a:t>
            </a:r>
          </a:p>
          <a:p>
            <a:pPr>
              <a:buNone/>
            </a:pPr>
            <a:r>
              <a:rPr lang="hr-HR" dirty="0" smtClean="0"/>
              <a:t>vjeverica i druge.</a:t>
            </a:r>
            <a:endParaRPr lang="hr-HR" dirty="0"/>
          </a:p>
        </p:txBody>
      </p:sp>
      <p:pic>
        <p:nvPicPr>
          <p:cNvPr id="4" name="Picture 3" descr="sr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829062"/>
            <a:ext cx="3500462" cy="2171442"/>
          </a:xfrm>
          <a:prstGeom prst="rect">
            <a:avLst/>
          </a:prstGeom>
        </p:spPr>
      </p:pic>
      <p:pic>
        <p:nvPicPr>
          <p:cNvPr id="5" name="Picture 4" descr="lis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4071942"/>
            <a:ext cx="3901727" cy="2323823"/>
          </a:xfrm>
          <a:prstGeom prst="rect">
            <a:avLst/>
          </a:prstGeom>
        </p:spPr>
      </p:pic>
      <p:pic>
        <p:nvPicPr>
          <p:cNvPr id="6" name="Picture 5" descr="vjeverica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071942"/>
            <a:ext cx="3505015" cy="2346717"/>
          </a:xfrm>
          <a:prstGeom prst="rect">
            <a:avLst/>
          </a:prstGeom>
        </p:spPr>
      </p:pic>
      <p:pic>
        <p:nvPicPr>
          <p:cNvPr id="7" name="Picture 6" descr="dsivljizec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1857364"/>
            <a:ext cx="3857652" cy="2143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48" y="3523450"/>
            <a:ext cx="3071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500" b="1" dirty="0" smtClean="0">
                <a:solidFill>
                  <a:schemeClr val="bg1"/>
                </a:solidFill>
              </a:rPr>
              <a:t>SRNA</a:t>
            </a:r>
            <a:endParaRPr lang="hr-HR" sz="25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880904"/>
            <a:ext cx="3071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500" b="1" dirty="0" smtClean="0">
                <a:solidFill>
                  <a:schemeClr val="bg1"/>
                </a:solidFill>
              </a:rPr>
              <a:t>VJEVERICA</a:t>
            </a:r>
            <a:endParaRPr lang="hr-HR" sz="25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3571876"/>
            <a:ext cx="3071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 smtClean="0">
                <a:solidFill>
                  <a:schemeClr val="bg1"/>
                </a:solidFill>
              </a:rPr>
              <a:t>ZEC</a:t>
            </a:r>
            <a:endParaRPr lang="hr-HR" sz="25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5880904"/>
            <a:ext cx="3071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 smtClean="0">
                <a:solidFill>
                  <a:schemeClr val="bg1"/>
                </a:solidFill>
              </a:rPr>
              <a:t>LISICA</a:t>
            </a:r>
            <a:endParaRPr lang="hr-HR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Ljudi uzgajaju domaće životinje. To su: kokoš,</a:t>
            </a:r>
          </a:p>
          <a:p>
            <a:pPr>
              <a:buNone/>
            </a:pPr>
            <a:r>
              <a:rPr lang="hr-HR" dirty="0" smtClean="0"/>
              <a:t>krava, svinja, guska, puran i druge.</a:t>
            </a:r>
            <a:endParaRPr lang="hr-HR" dirty="0"/>
          </a:p>
        </p:txBody>
      </p:sp>
      <p:pic>
        <p:nvPicPr>
          <p:cNvPr id="4" name="Picture 3" descr="KRA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4214842" cy="2500330"/>
          </a:xfrm>
          <a:prstGeom prst="rect">
            <a:avLst/>
          </a:prstGeom>
        </p:spPr>
      </p:pic>
      <p:pic>
        <p:nvPicPr>
          <p:cNvPr id="5" name="Picture 4" descr="SVIN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714752"/>
            <a:ext cx="3968009" cy="2643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1714488"/>
            <a:ext cx="3071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500" b="1" dirty="0" smtClean="0">
                <a:solidFill>
                  <a:schemeClr val="bg1"/>
                </a:solidFill>
              </a:rPr>
              <a:t>KRAVA</a:t>
            </a:r>
            <a:endParaRPr lang="hr-HR" sz="25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5786454"/>
            <a:ext cx="3071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 smtClean="0">
                <a:solidFill>
                  <a:schemeClr val="bg1"/>
                </a:solidFill>
              </a:rPr>
              <a:t>SVINJA</a:t>
            </a:r>
            <a:endParaRPr lang="hr-HR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S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14422"/>
            <a:ext cx="3238500" cy="4282440"/>
          </a:xfrm>
          <a:prstGeom prst="rect">
            <a:avLst/>
          </a:prstGeom>
        </p:spPr>
      </p:pic>
      <p:pic>
        <p:nvPicPr>
          <p:cNvPr id="5" name="Picture 4" descr="KOKOŠ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4071942"/>
            <a:ext cx="3835303" cy="2454594"/>
          </a:xfrm>
          <a:prstGeom prst="rect">
            <a:avLst/>
          </a:prstGeom>
        </p:spPr>
      </p:pic>
      <p:pic>
        <p:nvPicPr>
          <p:cNvPr id="6" name="Picture 5" descr="zagorski-pur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428604"/>
            <a:ext cx="4572032" cy="3429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1214422"/>
            <a:ext cx="3071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 smtClean="0">
                <a:solidFill>
                  <a:schemeClr val="bg1"/>
                </a:solidFill>
              </a:rPr>
              <a:t>GUSKA</a:t>
            </a:r>
            <a:endParaRPr lang="hr-HR" sz="25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3309136"/>
            <a:ext cx="3071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 smtClean="0">
                <a:solidFill>
                  <a:schemeClr val="bg1"/>
                </a:solidFill>
              </a:rPr>
              <a:t>PURAN</a:t>
            </a:r>
            <a:endParaRPr lang="hr-HR" sz="25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5880904"/>
            <a:ext cx="3071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 smtClean="0">
                <a:solidFill>
                  <a:schemeClr val="bg1"/>
                </a:solidFill>
              </a:rPr>
              <a:t>KOKOŠ</a:t>
            </a:r>
            <a:endParaRPr lang="hr-HR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4"/>
            <a:ext cx="8929718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Ljudi se na brežuljcima često bave poljoprivredom.</a:t>
            </a:r>
          </a:p>
          <a:p>
            <a:pPr>
              <a:buNone/>
            </a:pPr>
            <a:r>
              <a:rPr lang="hr-HR" dirty="0" smtClean="0"/>
              <a:t>Uzgajaju vinovu lozu, jabuke, kukuruz, šljive i drugo.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4" name="Picture 3" descr="Vinova-loza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91745"/>
            <a:ext cx="4323711" cy="2405064"/>
          </a:xfrm>
          <a:prstGeom prst="rect">
            <a:avLst/>
          </a:prstGeom>
        </p:spPr>
      </p:pic>
      <p:pic>
        <p:nvPicPr>
          <p:cNvPr id="5" name="Picture 4" descr="JAB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125710"/>
            <a:ext cx="3071834" cy="2500330"/>
          </a:xfrm>
          <a:prstGeom prst="rect">
            <a:avLst/>
          </a:prstGeom>
        </p:spPr>
      </p:pic>
      <p:pic>
        <p:nvPicPr>
          <p:cNvPr id="6" name="Picture 5" descr="kukuruz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125" y="1196752"/>
            <a:ext cx="3905277" cy="2928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684" y="2767280"/>
            <a:ext cx="3071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 smtClean="0">
                <a:solidFill>
                  <a:schemeClr val="bg1"/>
                </a:solidFill>
              </a:rPr>
              <a:t>VINOVA LOZA</a:t>
            </a:r>
            <a:endParaRPr lang="hr-HR" sz="25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6238094"/>
            <a:ext cx="3071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b="1" dirty="0" smtClean="0">
                <a:solidFill>
                  <a:schemeClr val="bg1"/>
                </a:solidFill>
              </a:rPr>
              <a:t>JABUKA</a:t>
            </a:r>
            <a:endParaRPr lang="hr-HR" sz="25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4880772"/>
            <a:ext cx="3071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 smtClean="0">
                <a:solidFill>
                  <a:schemeClr val="bg1"/>
                </a:solidFill>
              </a:rPr>
              <a:t>KUKURUZ</a:t>
            </a:r>
            <a:endParaRPr lang="hr-HR" sz="25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63910"/>
            <a:ext cx="4464496" cy="248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6666824" y="6103664"/>
            <a:ext cx="1612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</a:rPr>
              <a:t>ŠLJIVA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5362355" y="1281303"/>
            <a:ext cx="1435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</a:rPr>
              <a:t>KUKURUZ</a:t>
            </a:r>
            <a:endParaRPr lang="hr-H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Zahvaljujući poljoprivrednicima u trgovinama</a:t>
            </a:r>
          </a:p>
          <a:p>
            <a:pPr>
              <a:buNone/>
            </a:pPr>
            <a:r>
              <a:rPr lang="hr-HR" dirty="0" smtClean="0"/>
              <a:t>nalazimo puno različitih namirnica.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5" name="Picture 4" descr="TRŽN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071678"/>
            <a:ext cx="6072230" cy="4050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4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r-HR" sz="6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ZANIMLJIVOSTI</a:t>
            </a:r>
            <a:endParaRPr lang="hr-HR" sz="6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257</Words>
  <Application>Microsoft Office PowerPoint</Application>
  <PresentationFormat>Prikaz na zaslonu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Office Theme</vt:lpstr>
      <vt:lpstr>BREŽULJKASTI KRAJ</vt:lpstr>
      <vt:lpstr>Brežuljkasti kraj uglavnom čine brežuljci i doline između njih.</vt:lpstr>
      <vt:lpstr>Na brežuljcima rastu listopadne šume, razne trave i drugo bilje. Često viđamo tratinčice, maslačak i stabla kestena.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ZANIMLJIVOSTI</vt:lpstr>
      <vt:lpstr>Listovi maslačka jedu se kao salata, od cvjetova se može raditi sirup protiv kašlja, a od korijena se priprema čaj.  Biljke iz divljine smiju koristiti samo upućene odrasle osobe.</vt:lpstr>
      <vt:lpstr>Zec je česta divlja životinja. Zimi zečevi nemaju hrane pa glođu koru drveća. Voćari zato zimi zamataju donji dio voćki.</vt:lpstr>
      <vt:lpstr>Uzgajivači peradi meso prodaju tvornicama za preradu mesa. Jaja se prodaju na tržnicama i u trgovinama. Perjem se mogu puniti jastuci, popluni i zimske jakne.</vt:lpstr>
      <vt:lpstr>Prepiši u bilježnicu:</vt:lpstr>
      <vt:lpstr>Domaća zadaća: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BREŽULJKASTI KRAJ</dc:title>
  <dc:creator>Goran Babić</dc:creator>
  <cp:lastModifiedBy>Martina</cp:lastModifiedBy>
  <cp:revision>8</cp:revision>
  <dcterms:created xsi:type="dcterms:W3CDTF">2020-05-14T09:11:06Z</dcterms:created>
  <dcterms:modified xsi:type="dcterms:W3CDTF">2020-05-19T18:32:43Z</dcterms:modified>
</cp:coreProperties>
</file>