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E941-4539-44C7-96E3-112719C002CB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97DC-7960-43D3-9672-72F9D79ED0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549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E941-4539-44C7-96E3-112719C002CB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97DC-7960-43D3-9672-72F9D79ED0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820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E941-4539-44C7-96E3-112719C002CB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97DC-7960-43D3-9672-72F9D79ED0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4145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E941-4539-44C7-96E3-112719C002CB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97DC-7960-43D3-9672-72F9D79ED0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628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E941-4539-44C7-96E3-112719C002CB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97DC-7960-43D3-9672-72F9D79ED0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461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E941-4539-44C7-96E3-112719C002CB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97DC-7960-43D3-9672-72F9D79ED0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4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E941-4539-44C7-96E3-112719C002CB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97DC-7960-43D3-9672-72F9D79ED0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278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E941-4539-44C7-96E3-112719C002CB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97DC-7960-43D3-9672-72F9D79ED0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853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E941-4539-44C7-96E3-112719C002CB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97DC-7960-43D3-9672-72F9D79ED0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778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E941-4539-44C7-96E3-112719C002CB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97DC-7960-43D3-9672-72F9D79ED0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890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E941-4539-44C7-96E3-112719C002CB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297DC-7960-43D3-9672-72F9D79ED0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201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EE941-4539-44C7-96E3-112719C002CB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97DC-7960-43D3-9672-72F9D79ED0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358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pCBttegDz6Q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2406650"/>
            <a:ext cx="463391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39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20017" y="765224"/>
            <a:ext cx="3024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Sjećaš li se zbirke pjesama </a:t>
            </a:r>
          </a:p>
          <a:p>
            <a:r>
              <a:rPr lang="hr-HR" sz="3200" dirty="0" smtClean="0"/>
              <a:t>Ratka Zvrka </a:t>
            </a:r>
            <a:r>
              <a:rPr lang="hr-HR" sz="3200" i="1" dirty="0" smtClean="0"/>
              <a:t>Grga Čvarak?</a:t>
            </a:r>
            <a:endParaRPr lang="hr-HR" sz="3200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185" y="773996"/>
            <a:ext cx="428670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304014" y="3546304"/>
            <a:ext cx="36721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Prema pjesmi </a:t>
            </a:r>
            <a:r>
              <a:rPr lang="hr-HR" sz="3200" i="1" dirty="0" smtClean="0"/>
              <a:t>Grga Čvarak</a:t>
            </a:r>
            <a:r>
              <a:rPr lang="hr-HR" sz="3200" dirty="0" smtClean="0"/>
              <a:t> nastala je  istoimena kazališna predstava.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63292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2780928"/>
            <a:ext cx="33843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Da upitaš bilo koga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u mom kraju,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Zelengaju: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- Tko sve radi naopačke,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tko iz pračke gađa mačke,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tko preskače preko zida,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tko lastina gnijezda skida,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tko kokoši za rep vuče,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tko se s djecom stalno tuče,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spreman da u svađi plane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ko ugarak?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Odgovor će uvijek biti: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- Grga Čvarak.</a:t>
            </a:r>
            <a:r>
              <a:rPr lang="vi-VN" dirty="0" smtClean="0"/>
              <a:t/>
            </a:r>
            <a:br>
              <a:rPr lang="vi-VN" dirty="0" smtClean="0"/>
            </a:b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5580112" y="117693"/>
            <a:ext cx="367240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Al’ da pitaš u mom kraju,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err="1"/>
              <a:t>Zelengaju</a:t>
            </a:r>
            <a:r>
              <a:rPr lang="hr-HR" dirty="0"/>
              <a:t>,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isto tako: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- Tko je cijele noći </a:t>
            </a:r>
            <a:r>
              <a:rPr lang="hr-HR" dirty="0" err="1"/>
              <a:t>skako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da bolesnoj majci dade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aspirine, limunade,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i da pitaš isto tako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tko je jako, jako </a:t>
            </a:r>
            <a:r>
              <a:rPr lang="hr-HR" dirty="0" err="1"/>
              <a:t>plako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zato što se Mila mala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po koljenu </a:t>
            </a:r>
            <a:r>
              <a:rPr lang="hr-HR" dirty="0" err="1"/>
              <a:t>ogrebala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kad je pala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čak u jarak?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Odgovor će uvijek biti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- Grga Čvarak.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Što je takav?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Tko bi znao?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Čas je dobar,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čas je zao,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čas bi svakom srce dao,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a čas bi se s vukom klao,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mršav, tanak </a:t>
            </a:r>
            <a:r>
              <a:rPr lang="hr-HR" dirty="0" err="1"/>
              <a:t>ko</a:t>
            </a:r>
            <a:r>
              <a:rPr lang="hr-HR" dirty="0"/>
              <a:t> suharak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- Grga Čvarak.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395536" y="1556792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Ratko </a:t>
            </a:r>
            <a:r>
              <a:rPr lang="hr-HR" dirty="0" err="1" smtClean="0"/>
              <a:t>Zvrko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	</a:t>
            </a:r>
            <a:r>
              <a:rPr lang="hr-HR" b="1" dirty="0" smtClean="0"/>
              <a:t>Grga Čvarak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251520" y="26064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Pažljivo pročitaj pjesmu.</a:t>
            </a:r>
            <a:endParaRPr lang="hr-HR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98" y="1259631"/>
            <a:ext cx="1943681" cy="328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26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585949" y="561969"/>
            <a:ext cx="537854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Ugodno se smjesti u svome domu i pogledaj kazališnu predstavu Grga Čvarak.</a:t>
            </a:r>
          </a:p>
          <a:p>
            <a:r>
              <a:rPr lang="hr-HR" sz="2400" dirty="0" smtClean="0">
                <a:hlinkClick r:id="rId2"/>
              </a:rPr>
              <a:t> https://www.youtube.com/watch?v=pCBttegDz6Q</a:t>
            </a:r>
            <a:endParaRPr lang="hr-H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Prepiši sve s ploče u bilježnicu i dovrši postavljene zadatke.</a:t>
            </a:r>
          </a:p>
          <a:p>
            <a:endParaRPr lang="hr-H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Zamoli roditelje da mi pošalju fotografiju tvoga uratka do 19.5.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Zadatak je za ocjenu.</a:t>
            </a:r>
          </a:p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7" y="3420485"/>
            <a:ext cx="2779713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98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Zapiši u bilježnicu: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Rounded Rectangle 3"/>
          <p:cNvSpPr/>
          <p:nvPr/>
        </p:nvSpPr>
        <p:spPr>
          <a:xfrm>
            <a:off x="285720" y="980728"/>
            <a:ext cx="8429684" cy="5448668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899592" y="1340768"/>
            <a:ext cx="7272808" cy="433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sz="2800" dirty="0" smtClean="0">
                <a:solidFill>
                  <a:schemeClr val="bg1"/>
                </a:solidFill>
                <a:ea typeface="Times New Roman"/>
                <a:cs typeface="Arial"/>
              </a:rPr>
              <a:t>Kazališna predstava</a:t>
            </a:r>
            <a:endParaRPr lang="hr-HR" sz="2800" dirty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sz="2800" dirty="0" smtClean="0">
                <a:solidFill>
                  <a:schemeClr val="bg1"/>
                </a:solidFill>
                <a:ea typeface="Times New Roman"/>
                <a:cs typeface="Arial"/>
              </a:rPr>
              <a:t>Grga Čvarak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hr-HR" sz="2800" dirty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hr-HR" sz="2400" dirty="0" smtClean="0">
                <a:solidFill>
                  <a:schemeClr val="bg1"/>
                </a:solidFill>
                <a:effectLst/>
                <a:latin typeface="Depot"/>
                <a:ea typeface="Times New Roman"/>
                <a:cs typeface="Depot"/>
              </a:rPr>
              <a:t>Moje mišljenje o predstavi:</a:t>
            </a:r>
          </a:p>
          <a:p>
            <a:pPr>
              <a:spcAft>
                <a:spcPts val="0"/>
              </a:spcAft>
            </a:pPr>
            <a:r>
              <a:rPr lang="hr-HR" sz="2400" dirty="0" smtClean="0">
                <a:solidFill>
                  <a:schemeClr val="bg1"/>
                </a:solidFill>
                <a:latin typeface="Depot"/>
                <a:ea typeface="Times New Roman"/>
                <a:cs typeface="Depot"/>
              </a:rPr>
              <a:t>Ilustracija najdražeg prizora iz predstave:</a:t>
            </a:r>
          </a:p>
          <a:p>
            <a:pPr>
              <a:spcAft>
                <a:spcPts val="0"/>
              </a:spcAft>
            </a:pPr>
            <a:r>
              <a:rPr lang="hr-HR" sz="2400" dirty="0" smtClean="0">
                <a:solidFill>
                  <a:schemeClr val="bg1"/>
                </a:solidFill>
                <a:effectLst/>
                <a:latin typeface="Depot"/>
                <a:ea typeface="Times New Roman"/>
                <a:cs typeface="Depot"/>
              </a:rPr>
              <a:t>Dovrši rečenice:</a:t>
            </a:r>
          </a:p>
          <a:p>
            <a:pPr>
              <a:spcAft>
                <a:spcPts val="0"/>
              </a:spcAft>
            </a:pPr>
            <a:r>
              <a:rPr lang="hr-HR" sz="2400" dirty="0" smtClean="0">
                <a:solidFill>
                  <a:schemeClr val="bg1"/>
                </a:solidFill>
                <a:latin typeface="Depot"/>
                <a:ea typeface="Times New Roman"/>
                <a:cs typeface="Depot"/>
              </a:rPr>
              <a:t>Publika promatra predstavu iz _____________ .</a:t>
            </a:r>
            <a:endParaRPr lang="hr-HR" sz="2400" dirty="0" smtClean="0">
              <a:solidFill>
                <a:schemeClr val="bg1"/>
              </a:solidFill>
              <a:effectLst/>
              <a:latin typeface="Depot"/>
              <a:ea typeface="Times New Roman"/>
              <a:cs typeface="Depot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2400" dirty="0" smtClean="0">
                <a:solidFill>
                  <a:schemeClr val="bg1"/>
                </a:solidFill>
                <a:effectLst/>
                <a:latin typeface="Arial"/>
                <a:ea typeface="Times New Roman"/>
                <a:cs typeface="Depot"/>
              </a:rPr>
              <a:t>Glumci </a:t>
            </a:r>
            <a:r>
              <a:rPr lang="hr-HR" sz="2400" dirty="0" smtClean="0">
                <a:solidFill>
                  <a:schemeClr val="bg1"/>
                </a:solidFill>
                <a:effectLst/>
                <a:latin typeface="Arial"/>
                <a:ea typeface="Times New Roman"/>
                <a:cs typeface="Depot"/>
              </a:rPr>
              <a:t>glume </a:t>
            </a:r>
            <a:r>
              <a:rPr lang="hr-HR" sz="2400" dirty="0" smtClean="0">
                <a:solidFill>
                  <a:schemeClr val="bg1"/>
                </a:solidFill>
                <a:effectLst/>
                <a:latin typeface="Arial"/>
                <a:ea typeface="Times New Roman"/>
                <a:cs typeface="Depot"/>
              </a:rPr>
              <a:t>_____________ .</a:t>
            </a:r>
            <a:endParaRPr lang="hr-HR" sz="2400" dirty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2400" dirty="0" smtClean="0">
                <a:solidFill>
                  <a:schemeClr val="bg1"/>
                </a:solidFill>
                <a:effectLst/>
                <a:latin typeface="Arial"/>
                <a:ea typeface="Times New Roman"/>
                <a:cs typeface="Depot"/>
              </a:rPr>
              <a:t>U </a:t>
            </a:r>
            <a:r>
              <a:rPr lang="hr-HR" sz="2400" i="1" dirty="0" smtClean="0">
                <a:solidFill>
                  <a:schemeClr val="bg1"/>
                </a:solidFill>
                <a:effectLst/>
                <a:latin typeface="Arial"/>
                <a:ea typeface="Times New Roman"/>
                <a:cs typeface="Depot"/>
              </a:rPr>
              <a:t>lutkarskoj</a:t>
            </a:r>
            <a:r>
              <a:rPr lang="hr-HR" sz="2400" dirty="0" smtClean="0">
                <a:solidFill>
                  <a:schemeClr val="bg1"/>
                </a:solidFill>
                <a:effectLst/>
                <a:latin typeface="Arial"/>
                <a:ea typeface="Times New Roman"/>
                <a:cs typeface="Depot"/>
              </a:rPr>
              <a:t> predstavi glumci pokreću _______ 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2400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U kazalištu ponašamo se __________ . </a:t>
            </a:r>
            <a:endParaRPr lang="hr-HR" sz="24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796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127</Words>
  <Application>Microsoft Office PowerPoint</Application>
  <PresentationFormat>Prikaz na zaslonu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Martina</dc:creator>
  <cp:lastModifiedBy>Martina</cp:lastModifiedBy>
  <cp:revision>5</cp:revision>
  <dcterms:created xsi:type="dcterms:W3CDTF">2020-05-14T09:04:24Z</dcterms:created>
  <dcterms:modified xsi:type="dcterms:W3CDTF">2020-05-14T10:05:37Z</dcterms:modified>
</cp:coreProperties>
</file>