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65" r:id="rId3"/>
    <p:sldId id="260" r:id="rId4"/>
    <p:sldId id="261" r:id="rId5"/>
    <p:sldId id="259" r:id="rId6"/>
    <p:sldId id="262" r:id="rId7"/>
    <p:sldId id="267" r:id="rId8"/>
    <p:sldId id="263" r:id="rId9"/>
    <p:sldId id="264" r:id="rId10"/>
    <p:sldId id="266" r:id="rId11"/>
    <p:sldId id="269"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8E5C2-0395-499E-BE69-B0D17CEF8729}" v="705" dt="2020-04-17T18:27:52.526"/>
    <p1510:client id="{29E0812F-3D38-4C12-92C2-77CEEB17D709}" v="13" dt="2020-04-17T16:43:03.233"/>
    <p1510:client id="{CEEC611E-55C4-E660-BCB8-8E94EA5576E1}" v="2733" dt="2020-04-17T15:41:02.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382"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AEBEC-A22D-44C7-8884-6DD1F6905C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417615-6EFA-4F4F-9206-06198AF372E0}">
      <dgm:prSet/>
      <dgm:spPr/>
      <dgm:t>
        <a:bodyPr/>
        <a:lstStyle/>
        <a:p>
          <a:pPr rtl="0"/>
          <a:r>
            <a:rPr lang="hr-HR"/>
            <a:t>Povodom Dana hrvatske knjige od 1997.godine</a:t>
          </a:r>
          <a:r>
            <a:rPr lang="hr-HR">
              <a:latin typeface="Avenir Next LT Pro"/>
            </a:rPr>
            <a:t> Društvo</a:t>
          </a:r>
          <a:r>
            <a:rPr lang="hr-HR"/>
            <a:t> hrvatskih književnika dodijeljuje nagrade za najbolje knjige u protekloj godini.</a:t>
          </a:r>
          <a:r>
            <a:rPr lang="hr-HR">
              <a:latin typeface="Avenir Next LT Pro"/>
            </a:rPr>
            <a:t> Nagrade se dodjeljuju u Marulićevom rodnom gradu, Splitu.</a:t>
          </a:r>
          <a:endParaRPr lang="en-US"/>
        </a:p>
      </dgm:t>
    </dgm:pt>
    <dgm:pt modelId="{EF88B62F-96BD-4D77-A0DE-787ACDAAB11D}" type="parTrans" cxnId="{7AA0EB71-93E0-4C1C-9078-7F9653795D11}">
      <dgm:prSet/>
      <dgm:spPr/>
      <dgm:t>
        <a:bodyPr/>
        <a:lstStyle/>
        <a:p>
          <a:endParaRPr lang="en-US"/>
        </a:p>
      </dgm:t>
    </dgm:pt>
    <dgm:pt modelId="{FC9500B2-FE0F-4C9C-839C-7A913BAE0AC8}" type="sibTrans" cxnId="{7AA0EB71-93E0-4C1C-9078-7F9653795D11}">
      <dgm:prSet/>
      <dgm:spPr/>
      <dgm:t>
        <a:bodyPr/>
        <a:lstStyle/>
        <a:p>
          <a:endParaRPr lang="en-US"/>
        </a:p>
      </dgm:t>
    </dgm:pt>
    <dgm:pt modelId="{59727E20-144C-43BA-BF6F-8E9744EF594F}">
      <dgm:prSet/>
      <dgm:spPr/>
      <dgm:t>
        <a:bodyPr/>
        <a:lstStyle/>
        <a:p>
          <a:r>
            <a:rPr lang="hr-HR" b="1" i="1"/>
            <a:t>Judita</a:t>
          </a:r>
          <a:r>
            <a:rPr lang="hr-HR"/>
            <a:t> – za najbolju knjigu</a:t>
          </a:r>
          <a:endParaRPr lang="en-US"/>
        </a:p>
      </dgm:t>
    </dgm:pt>
    <dgm:pt modelId="{F40226B4-A833-4CED-AA83-CCA32628E503}" type="parTrans" cxnId="{39EB32AB-04FD-4AF7-B330-8C2D4D91AC67}">
      <dgm:prSet/>
      <dgm:spPr/>
      <dgm:t>
        <a:bodyPr/>
        <a:lstStyle/>
        <a:p>
          <a:endParaRPr lang="en-US"/>
        </a:p>
      </dgm:t>
    </dgm:pt>
    <dgm:pt modelId="{80F38E2B-ABEC-43D2-8C65-20E280000232}" type="sibTrans" cxnId="{39EB32AB-04FD-4AF7-B330-8C2D4D91AC67}">
      <dgm:prSet/>
      <dgm:spPr/>
      <dgm:t>
        <a:bodyPr/>
        <a:lstStyle/>
        <a:p>
          <a:endParaRPr lang="en-US"/>
        </a:p>
      </dgm:t>
    </dgm:pt>
    <dgm:pt modelId="{E43952C2-82CA-471D-AEBA-592C8CB6EC43}">
      <dgm:prSet/>
      <dgm:spPr/>
      <dgm:t>
        <a:bodyPr/>
        <a:lstStyle/>
        <a:p>
          <a:r>
            <a:rPr lang="hr-HR" b="1" i="1"/>
            <a:t>Davidias</a:t>
          </a:r>
          <a:r>
            <a:rPr lang="hr-HR"/>
            <a:t> – za najbolji prijevod sa hrvatskog na strani jezik</a:t>
          </a:r>
          <a:endParaRPr lang="en-US"/>
        </a:p>
      </dgm:t>
    </dgm:pt>
    <dgm:pt modelId="{0849839D-CB00-4F91-AB24-5C3ABA859DA0}" type="parTrans" cxnId="{D3E4D04C-E5D3-42AA-B5F5-6E0A952DBC3F}">
      <dgm:prSet/>
      <dgm:spPr/>
      <dgm:t>
        <a:bodyPr/>
        <a:lstStyle/>
        <a:p>
          <a:endParaRPr lang="en-US"/>
        </a:p>
      </dgm:t>
    </dgm:pt>
    <dgm:pt modelId="{5E9E7819-3243-4E4E-8A72-AC776F96190F}" type="sibTrans" cxnId="{D3E4D04C-E5D3-42AA-B5F5-6E0A952DBC3F}">
      <dgm:prSet/>
      <dgm:spPr/>
      <dgm:t>
        <a:bodyPr/>
        <a:lstStyle/>
        <a:p>
          <a:endParaRPr lang="en-US"/>
        </a:p>
      </dgm:t>
    </dgm:pt>
    <dgm:pt modelId="{6FE94A4B-55A5-439C-8729-4977920BD702}">
      <dgm:prSet/>
      <dgm:spPr/>
      <dgm:t>
        <a:bodyPr/>
        <a:lstStyle/>
        <a:p>
          <a:r>
            <a:rPr lang="hr-HR" b="1" i="1"/>
            <a:t>Slavić</a:t>
          </a:r>
          <a:r>
            <a:rPr lang="hr-HR"/>
            <a:t> - za najboljii autorski prvijenac</a:t>
          </a:r>
          <a:endParaRPr lang="en-US"/>
        </a:p>
      </dgm:t>
    </dgm:pt>
    <dgm:pt modelId="{FF32694E-BC90-41B0-BCE4-D5CB4409311A}" type="parTrans" cxnId="{F73240B9-3D56-485E-BE4B-3F4BC8AD0C74}">
      <dgm:prSet/>
      <dgm:spPr/>
      <dgm:t>
        <a:bodyPr/>
        <a:lstStyle/>
        <a:p>
          <a:endParaRPr lang="en-US"/>
        </a:p>
      </dgm:t>
    </dgm:pt>
    <dgm:pt modelId="{00A82191-EC52-4FA3-99BB-F96143A95FEA}" type="sibTrans" cxnId="{F73240B9-3D56-485E-BE4B-3F4BC8AD0C74}">
      <dgm:prSet/>
      <dgm:spPr/>
      <dgm:t>
        <a:bodyPr/>
        <a:lstStyle/>
        <a:p>
          <a:endParaRPr lang="en-US"/>
        </a:p>
      </dgm:t>
    </dgm:pt>
    <dgm:pt modelId="{96F2EA4E-CE24-478C-8FE2-05FA8B1EE90B}" type="pres">
      <dgm:prSet presAssocID="{278AEBEC-A22D-44C7-8884-6DD1F6905CA9}" presName="linear" presStyleCnt="0">
        <dgm:presLayoutVars>
          <dgm:animLvl val="lvl"/>
          <dgm:resizeHandles val="exact"/>
        </dgm:presLayoutVars>
      </dgm:prSet>
      <dgm:spPr/>
    </dgm:pt>
    <dgm:pt modelId="{631EE210-4711-4E7F-A5B0-883B8AECB3B3}" type="pres">
      <dgm:prSet presAssocID="{56417615-6EFA-4F4F-9206-06198AF372E0}" presName="parentText" presStyleLbl="node1" presStyleIdx="0" presStyleCnt="4">
        <dgm:presLayoutVars>
          <dgm:chMax val="0"/>
          <dgm:bulletEnabled val="1"/>
        </dgm:presLayoutVars>
      </dgm:prSet>
      <dgm:spPr/>
    </dgm:pt>
    <dgm:pt modelId="{8D9E62AA-DA38-4A53-922F-82910DD285F8}" type="pres">
      <dgm:prSet presAssocID="{FC9500B2-FE0F-4C9C-839C-7A913BAE0AC8}" presName="spacer" presStyleCnt="0"/>
      <dgm:spPr/>
    </dgm:pt>
    <dgm:pt modelId="{3525762F-E5F1-4516-AF97-E5DBE11207D8}" type="pres">
      <dgm:prSet presAssocID="{59727E20-144C-43BA-BF6F-8E9744EF594F}" presName="parentText" presStyleLbl="node1" presStyleIdx="1" presStyleCnt="4">
        <dgm:presLayoutVars>
          <dgm:chMax val="0"/>
          <dgm:bulletEnabled val="1"/>
        </dgm:presLayoutVars>
      </dgm:prSet>
      <dgm:spPr/>
    </dgm:pt>
    <dgm:pt modelId="{DA8A73B4-E195-472A-B37F-AA4383665886}" type="pres">
      <dgm:prSet presAssocID="{80F38E2B-ABEC-43D2-8C65-20E280000232}" presName="spacer" presStyleCnt="0"/>
      <dgm:spPr/>
    </dgm:pt>
    <dgm:pt modelId="{EAC89543-9679-4CF3-93F4-4C9E275A44CA}" type="pres">
      <dgm:prSet presAssocID="{E43952C2-82CA-471D-AEBA-592C8CB6EC43}" presName="parentText" presStyleLbl="node1" presStyleIdx="2" presStyleCnt="4">
        <dgm:presLayoutVars>
          <dgm:chMax val="0"/>
          <dgm:bulletEnabled val="1"/>
        </dgm:presLayoutVars>
      </dgm:prSet>
      <dgm:spPr/>
    </dgm:pt>
    <dgm:pt modelId="{573DED52-6D23-4974-BCD8-E9446087AA85}" type="pres">
      <dgm:prSet presAssocID="{5E9E7819-3243-4E4E-8A72-AC776F96190F}" presName="spacer" presStyleCnt="0"/>
      <dgm:spPr/>
    </dgm:pt>
    <dgm:pt modelId="{0C10FD1D-7250-476D-99CE-27B57C749EEC}" type="pres">
      <dgm:prSet presAssocID="{6FE94A4B-55A5-439C-8729-4977920BD702}" presName="parentText" presStyleLbl="node1" presStyleIdx="3" presStyleCnt="4">
        <dgm:presLayoutVars>
          <dgm:chMax val="0"/>
          <dgm:bulletEnabled val="1"/>
        </dgm:presLayoutVars>
      </dgm:prSet>
      <dgm:spPr/>
    </dgm:pt>
  </dgm:ptLst>
  <dgm:cxnLst>
    <dgm:cxn modelId="{CEEF8210-6F22-45D3-B977-8CB2DAF40BDF}" type="presOf" srcId="{278AEBEC-A22D-44C7-8884-6DD1F6905CA9}" destId="{96F2EA4E-CE24-478C-8FE2-05FA8B1EE90B}" srcOrd="0" destOrd="0" presId="urn:microsoft.com/office/officeart/2005/8/layout/vList2"/>
    <dgm:cxn modelId="{824BA52C-0586-41CE-9824-13DB561B723B}" type="presOf" srcId="{59727E20-144C-43BA-BF6F-8E9744EF594F}" destId="{3525762F-E5F1-4516-AF97-E5DBE11207D8}" srcOrd="0" destOrd="0" presId="urn:microsoft.com/office/officeart/2005/8/layout/vList2"/>
    <dgm:cxn modelId="{B0CDF640-16A9-47F9-A95C-FD83F5000354}" type="presOf" srcId="{56417615-6EFA-4F4F-9206-06198AF372E0}" destId="{631EE210-4711-4E7F-A5B0-883B8AECB3B3}" srcOrd="0" destOrd="0" presId="urn:microsoft.com/office/officeart/2005/8/layout/vList2"/>
    <dgm:cxn modelId="{D3E4D04C-E5D3-42AA-B5F5-6E0A952DBC3F}" srcId="{278AEBEC-A22D-44C7-8884-6DD1F6905CA9}" destId="{E43952C2-82CA-471D-AEBA-592C8CB6EC43}" srcOrd="2" destOrd="0" parTransId="{0849839D-CB00-4F91-AB24-5C3ABA859DA0}" sibTransId="{5E9E7819-3243-4E4E-8A72-AC776F96190F}"/>
    <dgm:cxn modelId="{7AA0EB71-93E0-4C1C-9078-7F9653795D11}" srcId="{278AEBEC-A22D-44C7-8884-6DD1F6905CA9}" destId="{56417615-6EFA-4F4F-9206-06198AF372E0}" srcOrd="0" destOrd="0" parTransId="{EF88B62F-96BD-4D77-A0DE-787ACDAAB11D}" sibTransId="{FC9500B2-FE0F-4C9C-839C-7A913BAE0AC8}"/>
    <dgm:cxn modelId="{B5967C72-12DF-47FA-8FB7-92256AEE6961}" type="presOf" srcId="{E43952C2-82CA-471D-AEBA-592C8CB6EC43}" destId="{EAC89543-9679-4CF3-93F4-4C9E275A44CA}" srcOrd="0" destOrd="0" presId="urn:microsoft.com/office/officeart/2005/8/layout/vList2"/>
    <dgm:cxn modelId="{39EB32AB-04FD-4AF7-B330-8C2D4D91AC67}" srcId="{278AEBEC-A22D-44C7-8884-6DD1F6905CA9}" destId="{59727E20-144C-43BA-BF6F-8E9744EF594F}" srcOrd="1" destOrd="0" parTransId="{F40226B4-A833-4CED-AA83-CCA32628E503}" sibTransId="{80F38E2B-ABEC-43D2-8C65-20E280000232}"/>
    <dgm:cxn modelId="{C7BCDEB1-2C33-44FE-B74F-AFBCEC1F1B7A}" type="presOf" srcId="{6FE94A4B-55A5-439C-8729-4977920BD702}" destId="{0C10FD1D-7250-476D-99CE-27B57C749EEC}" srcOrd="0" destOrd="0" presId="urn:microsoft.com/office/officeart/2005/8/layout/vList2"/>
    <dgm:cxn modelId="{F73240B9-3D56-485E-BE4B-3F4BC8AD0C74}" srcId="{278AEBEC-A22D-44C7-8884-6DD1F6905CA9}" destId="{6FE94A4B-55A5-439C-8729-4977920BD702}" srcOrd="3" destOrd="0" parTransId="{FF32694E-BC90-41B0-BCE4-D5CB4409311A}" sibTransId="{00A82191-EC52-4FA3-99BB-F96143A95FEA}"/>
    <dgm:cxn modelId="{D94C91B9-4390-4A22-A9E1-08E683F65BFB}" type="presParOf" srcId="{96F2EA4E-CE24-478C-8FE2-05FA8B1EE90B}" destId="{631EE210-4711-4E7F-A5B0-883B8AECB3B3}" srcOrd="0" destOrd="0" presId="urn:microsoft.com/office/officeart/2005/8/layout/vList2"/>
    <dgm:cxn modelId="{B3CCE3F5-F902-433C-AA80-0AAE4774C149}" type="presParOf" srcId="{96F2EA4E-CE24-478C-8FE2-05FA8B1EE90B}" destId="{8D9E62AA-DA38-4A53-922F-82910DD285F8}" srcOrd="1" destOrd="0" presId="urn:microsoft.com/office/officeart/2005/8/layout/vList2"/>
    <dgm:cxn modelId="{4682DB94-6792-42B8-950C-1E7B24550655}" type="presParOf" srcId="{96F2EA4E-CE24-478C-8FE2-05FA8B1EE90B}" destId="{3525762F-E5F1-4516-AF97-E5DBE11207D8}" srcOrd="2" destOrd="0" presId="urn:microsoft.com/office/officeart/2005/8/layout/vList2"/>
    <dgm:cxn modelId="{95280267-E7EF-472E-B2AC-D8EAE11D4B30}" type="presParOf" srcId="{96F2EA4E-CE24-478C-8FE2-05FA8B1EE90B}" destId="{DA8A73B4-E195-472A-B37F-AA4383665886}" srcOrd="3" destOrd="0" presId="urn:microsoft.com/office/officeart/2005/8/layout/vList2"/>
    <dgm:cxn modelId="{CA580C58-05FD-492F-B1AE-28C92BF9A8DD}" type="presParOf" srcId="{96F2EA4E-CE24-478C-8FE2-05FA8B1EE90B}" destId="{EAC89543-9679-4CF3-93F4-4C9E275A44CA}" srcOrd="4" destOrd="0" presId="urn:microsoft.com/office/officeart/2005/8/layout/vList2"/>
    <dgm:cxn modelId="{5652D3AE-87DD-464F-AC93-787A16119F99}" type="presParOf" srcId="{96F2EA4E-CE24-478C-8FE2-05FA8B1EE90B}" destId="{573DED52-6D23-4974-BCD8-E9446087AA85}" srcOrd="5" destOrd="0" presId="urn:microsoft.com/office/officeart/2005/8/layout/vList2"/>
    <dgm:cxn modelId="{C96FAA72-3AC1-4042-8FA4-2A81F4E63EE5}" type="presParOf" srcId="{96F2EA4E-CE24-478C-8FE2-05FA8B1EE90B}" destId="{0C10FD1D-7250-476D-99CE-27B57C749EE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E210-4711-4E7F-A5B0-883B8AECB3B3}">
      <dsp:nvSpPr>
        <dsp:cNvPr id="0" name=""/>
        <dsp:cNvSpPr/>
      </dsp:nvSpPr>
      <dsp:spPr>
        <a:xfrm>
          <a:off x="0" y="115380"/>
          <a:ext cx="6830568" cy="1263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hr-HR" sz="1800" kern="1200"/>
            <a:t>Povodom Dana hrvatske knjige od 1997.godine</a:t>
          </a:r>
          <a:r>
            <a:rPr lang="hr-HR" sz="1800" kern="1200">
              <a:latin typeface="Avenir Next LT Pro"/>
            </a:rPr>
            <a:t> Društvo</a:t>
          </a:r>
          <a:r>
            <a:rPr lang="hr-HR" sz="1800" kern="1200"/>
            <a:t> hrvatskih književnika dodijeljuje nagrade za najbolje knjige u protekloj godini.</a:t>
          </a:r>
          <a:r>
            <a:rPr lang="hr-HR" sz="1800" kern="1200">
              <a:latin typeface="Avenir Next LT Pro"/>
            </a:rPr>
            <a:t> Nagrade se dodjeljuju u Marulićevom rodnom gradu, Splitu.</a:t>
          </a:r>
          <a:endParaRPr lang="en-US" sz="1800" kern="1200"/>
        </a:p>
      </dsp:txBody>
      <dsp:txXfrm>
        <a:off x="61684" y="177064"/>
        <a:ext cx="6707200" cy="1140231"/>
      </dsp:txXfrm>
    </dsp:sp>
    <dsp:sp modelId="{3525762F-E5F1-4516-AF97-E5DBE11207D8}">
      <dsp:nvSpPr>
        <dsp:cNvPr id="0" name=""/>
        <dsp:cNvSpPr/>
      </dsp:nvSpPr>
      <dsp:spPr>
        <a:xfrm>
          <a:off x="0" y="1430820"/>
          <a:ext cx="6830568" cy="1263599"/>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b="1" i="1" kern="1200"/>
            <a:t>Judita</a:t>
          </a:r>
          <a:r>
            <a:rPr lang="hr-HR" sz="1800" kern="1200"/>
            <a:t> – za najbolju knjigu</a:t>
          </a:r>
          <a:endParaRPr lang="en-US" sz="1800" kern="1200"/>
        </a:p>
      </dsp:txBody>
      <dsp:txXfrm>
        <a:off x="61684" y="1492504"/>
        <a:ext cx="6707200" cy="1140231"/>
      </dsp:txXfrm>
    </dsp:sp>
    <dsp:sp modelId="{EAC89543-9679-4CF3-93F4-4C9E275A44CA}">
      <dsp:nvSpPr>
        <dsp:cNvPr id="0" name=""/>
        <dsp:cNvSpPr/>
      </dsp:nvSpPr>
      <dsp:spPr>
        <a:xfrm>
          <a:off x="0" y="2746260"/>
          <a:ext cx="6830568" cy="1263599"/>
        </a:xfrm>
        <a:prstGeom prst="roundRect">
          <a:avLst/>
        </a:prstGeom>
        <a:solidFill>
          <a:schemeClr val="accent2">
            <a:hueOff val="-1633033"/>
            <a:satOff val="-754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b="1" i="1" kern="1200"/>
            <a:t>Davidias</a:t>
          </a:r>
          <a:r>
            <a:rPr lang="hr-HR" sz="1800" kern="1200"/>
            <a:t> – za najbolji prijevod sa hrvatskog na strani jezik</a:t>
          </a:r>
          <a:endParaRPr lang="en-US" sz="1800" kern="1200"/>
        </a:p>
      </dsp:txBody>
      <dsp:txXfrm>
        <a:off x="61684" y="2807944"/>
        <a:ext cx="6707200" cy="1140231"/>
      </dsp:txXfrm>
    </dsp:sp>
    <dsp:sp modelId="{0C10FD1D-7250-476D-99CE-27B57C749EEC}">
      <dsp:nvSpPr>
        <dsp:cNvPr id="0" name=""/>
        <dsp:cNvSpPr/>
      </dsp:nvSpPr>
      <dsp:spPr>
        <a:xfrm>
          <a:off x="0" y="4061699"/>
          <a:ext cx="6830568" cy="1263599"/>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b="1" i="1" kern="1200"/>
            <a:t>Slavić</a:t>
          </a:r>
          <a:r>
            <a:rPr lang="hr-HR" sz="1800" kern="1200"/>
            <a:t> - za najboljii autorski prvijenac</a:t>
          </a:r>
          <a:endParaRPr lang="en-US" sz="1800" kern="1200"/>
        </a:p>
      </dsp:txBody>
      <dsp:txXfrm>
        <a:off x="61684" y="4123383"/>
        <a:ext cx="6707200" cy="1140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85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48692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26255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69717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8414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79370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87995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pPr/>
              <a:t>4/27/2020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06196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pPr/>
              <a:t>4/27/2020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18131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4/27/2020</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2524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4/27/2020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64135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4/27/2020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val="37299360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1D2EAD-4B11-497A-AE51-E439C9C494DA}"/>
              </a:ext>
            </a:extLst>
          </p:cNvPr>
          <p:cNvPicPr>
            <a:picLocks noChangeAspect="1"/>
          </p:cNvPicPr>
          <p:nvPr/>
        </p:nvPicPr>
        <p:blipFill rotWithShape="1">
          <a:blip r:embed="rId2"/>
          <a:srcRect t="19171" r="9090" b="23112"/>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477981" y="1122363"/>
            <a:ext cx="4023360" cy="3204134"/>
          </a:xfrm>
        </p:spPr>
        <p:txBody>
          <a:bodyPr anchor="b">
            <a:normAutofit/>
          </a:bodyPr>
          <a:lstStyle/>
          <a:p>
            <a:r>
              <a:rPr lang="tr-TR" sz="4800">
                <a:latin typeface="Algerian"/>
                <a:cs typeface="Arial"/>
              </a:rPr>
              <a:t>Dan hrvatske</a:t>
            </a:r>
            <a:br>
              <a:rPr lang="tr-TR" sz="4800">
                <a:latin typeface="Algerian"/>
                <a:cs typeface="Arial"/>
              </a:rPr>
            </a:br>
            <a:r>
              <a:rPr lang="tr-TR" sz="4800">
                <a:latin typeface="Algerian"/>
                <a:cs typeface="Arial"/>
              </a:rPr>
              <a:t>knjige</a:t>
            </a:r>
            <a:endParaRPr lang="tr-TR" sz="4800">
              <a:latin typeface="Algerian"/>
            </a:endParaRP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r>
              <a:rPr lang="tr-TR" sz="4000" b="1">
                <a:latin typeface="Algerian"/>
                <a:cs typeface="Arial"/>
              </a:rPr>
              <a:t>22.04.</a:t>
            </a:r>
            <a:endParaRPr lang="tr-TR" sz="4000" b="1">
              <a:highlight>
                <a:srgbClr val="00FF00"/>
              </a:highlight>
              <a:latin typeface="Algerian"/>
              <a:cs typeface="Arial" panose="020B0604020202020204"/>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15">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descr="Slika na kojoj se prikazuje tekst&#10;&#10;Opis je generiran uz vrlo visoku pouzdanost">
            <a:extLst>
              <a:ext uri="{FF2B5EF4-FFF2-40B4-BE49-F238E27FC236}">
                <a16:creationId xmlns:a16="http://schemas.microsoft.com/office/drawing/2014/main" id="{7179252B-956B-46D9-9C91-44DA1522A244}"/>
              </a:ext>
            </a:extLst>
          </p:cNvPr>
          <p:cNvPicPr>
            <a:picLocks noGrp="1" noChangeAspect="1"/>
          </p:cNvPicPr>
          <p:nvPr>
            <p:ph sz="half" idx="1"/>
          </p:nvPr>
        </p:nvPicPr>
        <p:blipFill rotWithShape="1">
          <a:blip r:embed="rId2"/>
          <a:srcRect l="11008" r="2" b="2"/>
          <a:stretch/>
        </p:blipFill>
        <p:spPr>
          <a:xfrm>
            <a:off x="384944" y="1721922"/>
            <a:ext cx="6704891" cy="4520559"/>
          </a:xfrm>
          <a:prstGeom prst="rect">
            <a:avLst/>
          </a:prstGeom>
        </p:spPr>
      </p:pic>
      <p:sp useBgFill="1">
        <p:nvSpPr>
          <p:cNvPr id="29" name="Rectangle 19">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886E87C1-0AFD-4191-84A8-DA475E90E237}"/>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a:latin typeface="Algerian"/>
              </a:rPr>
              <a:t>Zanimljivo</a:t>
            </a:r>
          </a:p>
        </p:txBody>
      </p:sp>
      <p:sp>
        <p:nvSpPr>
          <p:cNvPr id="28" name="Rectangle 1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04A47AB7-6F10-436E-A284-5EB34B834885}"/>
              </a:ext>
            </a:extLst>
          </p:cNvPr>
          <p:cNvSpPr>
            <a:spLocks noGrp="1"/>
          </p:cNvSpPr>
          <p:nvPr>
            <p:ph sz="half" idx="2"/>
          </p:nvPr>
        </p:nvSpPr>
        <p:spPr>
          <a:xfrm>
            <a:off x="7938752" y="2020824"/>
            <a:ext cx="3455097" cy="3959352"/>
          </a:xfrm>
        </p:spPr>
        <p:txBody>
          <a:bodyPr vert="horz" lIns="91440" tIns="45720" rIns="91440" bIns="45720" rtlCol="0" anchor="ctr">
            <a:normAutofit/>
          </a:bodyPr>
          <a:lstStyle/>
          <a:p>
            <a:endParaRPr lang="en-US" sz="1700" b="1"/>
          </a:p>
          <a:p>
            <a:endParaRPr lang="en-US" sz="1700" b="1"/>
          </a:p>
          <a:p>
            <a:r>
              <a:rPr lang="en-US" sz="2400" b="1" err="1"/>
              <a:t>lik</a:t>
            </a:r>
            <a:r>
              <a:rPr lang="en-US" sz="2400" b="1"/>
              <a:t> Marka </a:t>
            </a:r>
            <a:r>
              <a:rPr lang="en-US" sz="2400" b="1" err="1"/>
              <a:t>Marulića</a:t>
            </a:r>
            <a:r>
              <a:rPr lang="en-US" sz="2400" b="1"/>
              <a:t> se </a:t>
            </a:r>
            <a:r>
              <a:rPr lang="en-US" sz="2400" b="1" err="1"/>
              <a:t>nalazi</a:t>
            </a:r>
            <a:r>
              <a:rPr lang="en-US" sz="2400" b="1"/>
              <a:t> </a:t>
            </a:r>
            <a:r>
              <a:rPr lang="en-US" sz="2400" b="1" err="1"/>
              <a:t>na</a:t>
            </a:r>
            <a:r>
              <a:rPr lang="en-US" sz="2400" b="1"/>
              <a:t> </a:t>
            </a:r>
            <a:r>
              <a:rPr lang="en-US" sz="2400" b="1" err="1"/>
              <a:t>novčanici</a:t>
            </a:r>
            <a:r>
              <a:rPr lang="en-US" sz="2400" b="1"/>
              <a:t> od 500 </a:t>
            </a:r>
            <a:r>
              <a:rPr lang="en-US" sz="2400" b="1" err="1"/>
              <a:t>hrvatskih</a:t>
            </a:r>
            <a:r>
              <a:rPr lang="en-US" sz="2400" b="1"/>
              <a:t> </a:t>
            </a:r>
            <a:r>
              <a:rPr lang="en-US" sz="2400" b="1" err="1"/>
              <a:t>kuna</a:t>
            </a:r>
            <a:endParaRPr lang="en-US" sz="2400" err="1"/>
          </a:p>
          <a:p>
            <a:endParaRPr lang="en-US" sz="1700"/>
          </a:p>
        </p:txBody>
      </p:sp>
    </p:spTree>
    <p:extLst>
      <p:ext uri="{BB962C8B-B14F-4D97-AF65-F5344CB8AC3E}">
        <p14:creationId xmlns:p14="http://schemas.microsoft.com/office/powerpoint/2010/main" val="273035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997E-2EEA-4195-BF0F-6EAA50819095}"/>
              </a:ext>
            </a:extLst>
          </p:cNvPr>
          <p:cNvSpPr>
            <a:spLocks noGrp="1"/>
          </p:cNvSpPr>
          <p:nvPr>
            <p:ph type="title"/>
          </p:nvPr>
        </p:nvSpPr>
        <p:spPr/>
        <p:txBody>
          <a:bodyPr/>
          <a:lstStyle/>
          <a:p>
            <a:r>
              <a:rPr lang="en-US" b="1" i="1" dirty="0" err="1"/>
              <a:t>Korišteni</a:t>
            </a:r>
            <a:r>
              <a:rPr lang="en-US" b="1" i="1" dirty="0"/>
              <a:t> </a:t>
            </a:r>
            <a:r>
              <a:rPr lang="en-US" b="1" i="1" dirty="0" err="1"/>
              <a:t>podaci</a:t>
            </a:r>
            <a:r>
              <a:rPr lang="en-US" dirty="0"/>
              <a:t>:</a:t>
            </a:r>
          </a:p>
        </p:txBody>
      </p:sp>
      <p:sp>
        <p:nvSpPr>
          <p:cNvPr id="3" name="Content Placeholder 2">
            <a:extLst>
              <a:ext uri="{FF2B5EF4-FFF2-40B4-BE49-F238E27FC236}">
                <a16:creationId xmlns:a16="http://schemas.microsoft.com/office/drawing/2014/main" id="{2BA23F30-EECB-4616-B31F-FC298D31D019}"/>
              </a:ext>
            </a:extLst>
          </p:cNvPr>
          <p:cNvSpPr>
            <a:spLocks noGrp="1"/>
          </p:cNvSpPr>
          <p:nvPr>
            <p:ph idx="1"/>
          </p:nvPr>
        </p:nvSpPr>
        <p:spPr>
          <a:xfrm>
            <a:off x="577686" y="2478024"/>
            <a:ext cx="10706010" cy="3694176"/>
          </a:xfrm>
        </p:spPr>
        <p:txBody>
          <a:bodyPr vert="horz" lIns="91440" tIns="45720" rIns="91440" bIns="45720" rtlCol="0" anchor="t">
            <a:normAutofit/>
          </a:bodyPr>
          <a:lstStyle/>
          <a:p>
            <a:r>
              <a:rPr lang="en-US" b="1" dirty="0">
                <a:solidFill>
                  <a:srgbClr val="00B0F0"/>
                </a:solidFill>
              </a:rPr>
              <a:t>web</a:t>
            </a:r>
            <a:r>
              <a:rPr lang="en-US" dirty="0"/>
              <a:t>: Marko </a:t>
            </a:r>
            <a:r>
              <a:rPr lang="en-US" dirty="0" err="1"/>
              <a:t>Marulić</a:t>
            </a:r>
            <a:r>
              <a:rPr lang="en-US" dirty="0"/>
              <a:t> - Matica </a:t>
            </a:r>
            <a:r>
              <a:rPr lang="en-US" dirty="0" err="1"/>
              <a:t>hrvatska</a:t>
            </a:r>
            <a:r>
              <a:rPr lang="en-US" dirty="0"/>
              <a:t> – </a:t>
            </a:r>
            <a:r>
              <a:rPr lang="en-US" dirty="0" err="1"/>
              <a:t>knjige</a:t>
            </a:r>
            <a:endParaRPr lang="en-US" dirty="0"/>
          </a:p>
          <a:p>
            <a:r>
              <a:rPr lang="en-US" b="1" dirty="0">
                <a:solidFill>
                  <a:srgbClr val="00B0F0"/>
                </a:solidFill>
              </a:rPr>
              <a:t>web</a:t>
            </a:r>
            <a:r>
              <a:rPr lang="en-US" dirty="0"/>
              <a:t>: Dan </a:t>
            </a:r>
            <a:r>
              <a:rPr lang="en-US" dirty="0" err="1"/>
              <a:t>hrvatske</a:t>
            </a:r>
            <a:r>
              <a:rPr lang="en-US" dirty="0"/>
              <a:t> </a:t>
            </a:r>
            <a:r>
              <a:rPr lang="en-US" dirty="0" err="1"/>
              <a:t>knjige</a:t>
            </a:r>
            <a:r>
              <a:rPr lang="en-US" dirty="0"/>
              <a:t> – </a:t>
            </a:r>
            <a:r>
              <a:rPr lang="en-US" dirty="0" err="1"/>
              <a:t>Ministarstvo</a:t>
            </a:r>
            <a:r>
              <a:rPr lang="en-US" dirty="0"/>
              <a:t> </a:t>
            </a:r>
            <a:r>
              <a:rPr lang="en-US" dirty="0" err="1"/>
              <a:t>kulture</a:t>
            </a:r>
            <a:endParaRPr lang="en-US"/>
          </a:p>
          <a:p>
            <a:r>
              <a:rPr lang="en-US" b="1" dirty="0">
                <a:solidFill>
                  <a:srgbClr val="00B0F0"/>
                </a:solidFill>
              </a:rPr>
              <a:t>web</a:t>
            </a:r>
            <a:r>
              <a:rPr lang="en-US" dirty="0"/>
              <a:t>: </a:t>
            </a:r>
            <a:r>
              <a:rPr lang="en-US" dirty="0" err="1"/>
              <a:t>Noć</a:t>
            </a:r>
            <a:r>
              <a:rPr lang="en-US" dirty="0"/>
              <a:t> </a:t>
            </a:r>
            <a:r>
              <a:rPr lang="en-US" dirty="0" err="1"/>
              <a:t>knjige</a:t>
            </a:r>
            <a:r>
              <a:rPr lang="en-US" dirty="0"/>
              <a:t> – </a:t>
            </a:r>
            <a:r>
              <a:rPr lang="en-US" dirty="0" err="1"/>
              <a:t>Nacionalna</a:t>
            </a:r>
            <a:r>
              <a:rPr lang="en-US" dirty="0"/>
              <a:t> </a:t>
            </a:r>
            <a:r>
              <a:rPr lang="en-US" dirty="0" err="1"/>
              <a:t>i</a:t>
            </a:r>
            <a:r>
              <a:rPr lang="en-US" dirty="0"/>
              <a:t> </a:t>
            </a:r>
            <a:r>
              <a:rPr lang="en-US" dirty="0" err="1"/>
              <a:t>sveučilišna</a:t>
            </a:r>
            <a:r>
              <a:rPr lang="en-US" dirty="0"/>
              <a:t> </a:t>
            </a:r>
            <a:r>
              <a:rPr lang="en-US" dirty="0" err="1"/>
              <a:t>knjižnica</a:t>
            </a:r>
            <a:r>
              <a:rPr lang="en-US" dirty="0"/>
              <a:t> u  </a:t>
            </a:r>
            <a:r>
              <a:rPr lang="en-US" dirty="0" err="1"/>
              <a:t>Zagrebu</a:t>
            </a:r>
            <a:r>
              <a:rPr lang="en-US" dirty="0"/>
              <a:t> </a:t>
            </a:r>
          </a:p>
          <a:p>
            <a:r>
              <a:rPr lang="en-US" b="1" dirty="0">
                <a:solidFill>
                  <a:srgbClr val="00B0F0"/>
                </a:solidFill>
              </a:rPr>
              <a:t>web</a:t>
            </a:r>
            <a:r>
              <a:rPr lang="en-US" dirty="0"/>
              <a:t>: </a:t>
            </a:r>
            <a:r>
              <a:rPr lang="en-US" dirty="0" err="1"/>
              <a:t>Svjetski</a:t>
            </a:r>
            <a:r>
              <a:rPr lang="en-US" dirty="0"/>
              <a:t> dan </a:t>
            </a:r>
            <a:r>
              <a:rPr lang="en-US" dirty="0" err="1"/>
              <a:t>knjige</a:t>
            </a:r>
            <a:r>
              <a:rPr lang="en-US" dirty="0"/>
              <a:t> </a:t>
            </a:r>
            <a:r>
              <a:rPr lang="en-US" dirty="0" err="1"/>
              <a:t>i</a:t>
            </a:r>
            <a:r>
              <a:rPr lang="en-US" dirty="0"/>
              <a:t> </a:t>
            </a:r>
            <a:r>
              <a:rPr lang="en-US" dirty="0" err="1"/>
              <a:t>autorskih</a:t>
            </a:r>
            <a:r>
              <a:rPr lang="en-US" dirty="0"/>
              <a:t> </a:t>
            </a:r>
            <a:r>
              <a:rPr lang="en-US" dirty="0" err="1"/>
              <a:t>prava</a:t>
            </a:r>
            <a:r>
              <a:rPr lang="en-US" dirty="0"/>
              <a:t> - Wikipedia </a:t>
            </a:r>
            <a:endParaRPr lang="en-US"/>
          </a:p>
        </p:txBody>
      </p:sp>
    </p:spTree>
    <p:extLst>
      <p:ext uri="{BB962C8B-B14F-4D97-AF65-F5344CB8AC3E}">
        <p14:creationId xmlns:p14="http://schemas.microsoft.com/office/powerpoint/2010/main" val="238702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5">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C6B37F0-D756-444E-AA81-653F2D4C2B56}"/>
              </a:ext>
            </a:extLst>
          </p:cNvPr>
          <p:cNvSpPr>
            <a:spLocks noGrp="1"/>
          </p:cNvSpPr>
          <p:nvPr>
            <p:ph type="title"/>
          </p:nvPr>
        </p:nvSpPr>
        <p:spPr>
          <a:xfrm>
            <a:off x="5080216" y="1076324"/>
            <a:ext cx="6272784" cy="1535051"/>
          </a:xfrm>
        </p:spPr>
        <p:txBody>
          <a:bodyPr vert="horz" lIns="91440" tIns="45720" rIns="91440" bIns="45720" rtlCol="0" anchor="b">
            <a:normAutofit/>
          </a:bodyPr>
          <a:lstStyle/>
          <a:p>
            <a:r>
              <a:rPr lang="en-US" sz="5200">
                <a:solidFill>
                  <a:srgbClr val="FF0000"/>
                </a:solidFill>
              </a:rPr>
              <a:t>KRAJ</a:t>
            </a:r>
          </a:p>
        </p:txBody>
      </p:sp>
      <p:pic>
        <p:nvPicPr>
          <p:cNvPr id="5" name="Slika 5" descr="Slika na kojoj se prikazuje zeleno, crtež&#10;&#10;Opis je generiran uz vrlo visoku pouzdanost">
            <a:extLst>
              <a:ext uri="{FF2B5EF4-FFF2-40B4-BE49-F238E27FC236}">
                <a16:creationId xmlns:a16="http://schemas.microsoft.com/office/drawing/2014/main" id="{1275EA72-7544-4554-BF9A-8644B404F669}"/>
              </a:ext>
            </a:extLst>
          </p:cNvPr>
          <p:cNvPicPr>
            <a:picLocks noGrp="1" noChangeAspect="1"/>
          </p:cNvPicPr>
          <p:nvPr>
            <p:ph sz="half" idx="1"/>
          </p:nvPr>
        </p:nvPicPr>
        <p:blipFill rotWithShape="1">
          <a:blip r:embed="rId2"/>
          <a:srcRect l="16724" r="16070"/>
          <a:stretch/>
        </p:blipFill>
        <p:spPr>
          <a:xfrm>
            <a:off x="20" y="10"/>
            <a:ext cx="4505305" cy="6857990"/>
          </a:xfrm>
          <a:prstGeom prst="rect">
            <a:avLst/>
          </a:prstGeom>
        </p:spPr>
      </p:pic>
      <p:sp>
        <p:nvSpPr>
          <p:cNvPr id="13" name="Rectangle 17">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9">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411C141D-494B-4D66-B7C4-2F7B403245F2}"/>
              </a:ext>
            </a:extLst>
          </p:cNvPr>
          <p:cNvSpPr>
            <a:spLocks noGrp="1"/>
          </p:cNvSpPr>
          <p:nvPr>
            <p:ph sz="half" idx="2"/>
          </p:nvPr>
        </p:nvSpPr>
        <p:spPr>
          <a:xfrm>
            <a:off x="5080216" y="3351276"/>
            <a:ext cx="6272784" cy="2825686"/>
          </a:xfrm>
        </p:spPr>
        <p:txBody>
          <a:bodyPr vert="horz" lIns="91440" tIns="45720" rIns="91440" bIns="45720" rtlCol="0" anchor="t">
            <a:normAutofit/>
          </a:bodyPr>
          <a:lstStyle/>
          <a:p>
            <a:endParaRPr lang="en-US" sz="1800"/>
          </a:p>
          <a:p>
            <a:r>
              <a:rPr lang="en-US" sz="3200" b="1">
                <a:solidFill>
                  <a:srgbClr val="00B0F0"/>
                </a:solidFill>
                <a:latin typeface="Bradley Hand ITC"/>
              </a:rPr>
              <a:t>Neo Lecher</a:t>
            </a:r>
          </a:p>
          <a:p>
            <a:r>
              <a:rPr lang="en-US" sz="3200" b="1">
                <a:solidFill>
                  <a:srgbClr val="FFC000"/>
                </a:solidFill>
                <a:latin typeface="Bradley Hand ITC"/>
              </a:rPr>
              <a:t>6.c</a:t>
            </a:r>
          </a:p>
          <a:p>
            <a:r>
              <a:rPr lang="en-US" sz="3200" b="1">
                <a:solidFill>
                  <a:schemeClr val="accent3"/>
                </a:solidFill>
                <a:latin typeface="Bradley Hand ITC"/>
              </a:rPr>
              <a:t>OŠ Ljudevita Gaja</a:t>
            </a:r>
          </a:p>
        </p:txBody>
      </p:sp>
    </p:spTree>
    <p:extLst>
      <p:ext uri="{BB962C8B-B14F-4D97-AF65-F5344CB8AC3E}">
        <p14:creationId xmlns:p14="http://schemas.microsoft.com/office/powerpoint/2010/main" val="160771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5">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28E4298-BCB3-444D-821B-2C72410ADD91}"/>
              </a:ext>
            </a:extLst>
          </p:cNvPr>
          <p:cNvSpPr>
            <a:spLocks noGrp="1"/>
          </p:cNvSpPr>
          <p:nvPr>
            <p:ph type="title"/>
          </p:nvPr>
        </p:nvSpPr>
        <p:spPr>
          <a:xfrm>
            <a:off x="612648" y="1078992"/>
            <a:ext cx="6268770" cy="1536192"/>
          </a:xfrm>
        </p:spPr>
        <p:txBody>
          <a:bodyPr vert="horz" lIns="91440" tIns="45720" rIns="91440" bIns="45720" rtlCol="0" anchor="b">
            <a:normAutofit/>
          </a:bodyPr>
          <a:lstStyle/>
          <a:p>
            <a:endParaRPr lang="en-US" sz="5200"/>
          </a:p>
          <a:p>
            <a:r>
              <a:rPr lang="en-US" sz="5200">
                <a:latin typeface="Algerian"/>
              </a:rPr>
              <a:t>Marko Marulić</a:t>
            </a:r>
          </a:p>
          <a:p>
            <a:endParaRPr lang="en-US" sz="5200"/>
          </a:p>
        </p:txBody>
      </p:sp>
      <p:sp>
        <p:nvSpPr>
          <p:cNvPr id="23" name="Rectangle 17">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9">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E5A3F6E3-D0F3-4BAC-AA5D-75502745D6BF}"/>
              </a:ext>
            </a:extLst>
          </p:cNvPr>
          <p:cNvSpPr>
            <a:spLocks noGrp="1"/>
          </p:cNvSpPr>
          <p:nvPr>
            <p:ph sz="half" idx="2"/>
          </p:nvPr>
        </p:nvSpPr>
        <p:spPr>
          <a:xfrm>
            <a:off x="612648" y="3355848"/>
            <a:ext cx="6268770" cy="2825496"/>
          </a:xfrm>
        </p:spPr>
        <p:txBody>
          <a:bodyPr vert="horz" lIns="91440" tIns="45720" rIns="91440" bIns="45720" rtlCol="0" anchor="t">
            <a:noAutofit/>
          </a:bodyPr>
          <a:lstStyle/>
          <a:p>
            <a:r>
              <a:rPr lang="hr-HR" sz="2400" b="1">
                <a:ea typeface="+mn-lt"/>
                <a:cs typeface="+mn-lt"/>
              </a:rPr>
              <a:t>18.08.1450. rođen je u Splitu, a umro je 05.01.1524. također u Splitu. Pohađa humanističku školu. Pisao je prozna i pjesnička djela na hrvatskom i latinskom jeziku. Smatra se ocem hrvatske književnosti.</a:t>
            </a:r>
            <a:endParaRPr lang="hr-HR" sz="2400">
              <a:ea typeface="+mn-lt"/>
              <a:cs typeface="+mn-lt"/>
            </a:endParaRPr>
          </a:p>
          <a:p>
            <a:endParaRPr lang="hr-HR"/>
          </a:p>
        </p:txBody>
      </p:sp>
      <p:pic>
        <p:nvPicPr>
          <p:cNvPr id="5" name="Slika 5" descr="Slika na kojoj se prikazuje sisavac, košulja&#10;&#10;Opis je generiran uz vrlo visoku pouzdanost">
            <a:extLst>
              <a:ext uri="{FF2B5EF4-FFF2-40B4-BE49-F238E27FC236}">
                <a16:creationId xmlns:a16="http://schemas.microsoft.com/office/drawing/2014/main" id="{DAEE5A86-2025-4D42-A5B9-525D28C8C891}"/>
              </a:ext>
            </a:extLst>
          </p:cNvPr>
          <p:cNvPicPr>
            <a:picLocks noGrp="1" noChangeAspect="1"/>
          </p:cNvPicPr>
          <p:nvPr>
            <p:ph sz="half" idx="1"/>
          </p:nvPr>
        </p:nvPicPr>
        <p:blipFill>
          <a:blip r:embed="rId2"/>
          <a:stretch>
            <a:fillRect/>
          </a:stretch>
        </p:blipFill>
        <p:spPr>
          <a:xfrm>
            <a:off x="7560993" y="601133"/>
            <a:ext cx="4103832" cy="5580211"/>
          </a:xfrm>
          <a:prstGeom prst="rect">
            <a:avLst/>
          </a:prstGeom>
        </p:spPr>
      </p:pic>
    </p:spTree>
    <p:extLst>
      <p:ext uri="{BB962C8B-B14F-4D97-AF65-F5344CB8AC3E}">
        <p14:creationId xmlns:p14="http://schemas.microsoft.com/office/powerpoint/2010/main" val="29597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A49F07D-7518-4EFA-9D02-92E7506826B5}"/>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latin typeface="Algerian"/>
              </a:rPr>
              <a:t>Zašto Marko Marulić u uvodu?</a:t>
            </a:r>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C7FB58C9-D661-4FE8-80B4-1BA5C32BA190}"/>
              </a:ext>
            </a:extLst>
          </p:cNvPr>
          <p:cNvSpPr>
            <a:spLocks noGrp="1"/>
          </p:cNvSpPr>
          <p:nvPr>
            <p:ph sz="half" idx="2"/>
          </p:nvPr>
        </p:nvSpPr>
        <p:spPr>
          <a:xfrm>
            <a:off x="411479" y="2688336"/>
            <a:ext cx="4498848" cy="3584448"/>
          </a:xfrm>
        </p:spPr>
        <p:txBody>
          <a:bodyPr vert="horz" lIns="91440" tIns="45720" rIns="91440" bIns="45720" rtlCol="0" anchor="t">
            <a:normAutofit/>
          </a:bodyPr>
          <a:lstStyle/>
          <a:p>
            <a:r>
              <a:rPr lang="en-US" sz="2000" b="1"/>
              <a:t>Odlukom Hrvatskog sabora iz 1996.godine, 22.04. obilježava se kao Dan hrvatske knjige jer je tog datuma 1501.godine Marko Marulić završio svoj poznati ep Judita.</a:t>
            </a:r>
            <a:endParaRPr lang="en-US" sz="2000"/>
          </a:p>
          <a:p>
            <a:endParaRPr lang="en-US" sz="1700"/>
          </a:p>
        </p:txBody>
      </p:sp>
      <p:pic>
        <p:nvPicPr>
          <p:cNvPr id="5" name="Slika 5" descr="Slika na kojoj se prikazuje hrana&#10;&#10;Opis je generiran uz vrlo visoku pouzdanost">
            <a:extLst>
              <a:ext uri="{FF2B5EF4-FFF2-40B4-BE49-F238E27FC236}">
                <a16:creationId xmlns:a16="http://schemas.microsoft.com/office/drawing/2014/main" id="{33039640-5CB3-4EBE-9EA3-20EE72E15781}"/>
              </a:ext>
            </a:extLst>
          </p:cNvPr>
          <p:cNvPicPr>
            <a:picLocks noGrp="1" noChangeAspect="1"/>
          </p:cNvPicPr>
          <p:nvPr>
            <p:ph sz="half" idx="1"/>
          </p:nvPr>
        </p:nvPicPr>
        <p:blipFill rotWithShape="1">
          <a:blip r:embed="rId2"/>
          <a:srcRect t="300" b="3220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5101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descr="Slika na kojoj se prikazuje tekst&#10;&#10;Opis je generiran uz vrlo visoku pouzdanost">
            <a:extLst>
              <a:ext uri="{FF2B5EF4-FFF2-40B4-BE49-F238E27FC236}">
                <a16:creationId xmlns:a16="http://schemas.microsoft.com/office/drawing/2014/main" id="{CB2FDEC2-239F-47CC-ACC8-913FCADA75D2}"/>
              </a:ext>
            </a:extLst>
          </p:cNvPr>
          <p:cNvPicPr>
            <a:picLocks noGrp="1" noChangeAspect="1"/>
          </p:cNvPicPr>
          <p:nvPr>
            <p:ph sz="half" idx="1"/>
          </p:nvPr>
        </p:nvPicPr>
        <p:blipFill rotWithShape="1">
          <a:blip r:embed="rId2"/>
          <a:srcRect l="11597" r="15930" b="-1"/>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8" name="Freeform: Shape 1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EB6842DB-FCD2-4B82-AB95-6581E946E6EC}"/>
              </a:ext>
            </a:extLst>
          </p:cNvPr>
          <p:cNvSpPr>
            <a:spLocks noGrp="1"/>
          </p:cNvSpPr>
          <p:nvPr>
            <p:ph type="title"/>
          </p:nvPr>
        </p:nvSpPr>
        <p:spPr>
          <a:xfrm>
            <a:off x="374904" y="856488"/>
            <a:ext cx="4992624" cy="1173761"/>
          </a:xfrm>
        </p:spPr>
        <p:txBody>
          <a:bodyPr vert="horz" lIns="91440" tIns="45720" rIns="91440" bIns="45720" rtlCol="0" anchor="b">
            <a:normAutofit/>
          </a:bodyPr>
          <a:lstStyle/>
          <a:p>
            <a:r>
              <a:rPr lang="en-US" sz="3400">
                <a:latin typeface="Algerian"/>
              </a:rPr>
              <a:t>Judita</a:t>
            </a:r>
          </a:p>
        </p:txBody>
      </p:sp>
      <p:sp>
        <p:nvSpPr>
          <p:cNvPr id="22" name="Rectangle 21">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385094DB-D0D8-4BEE-BD6D-4F8DCB8F38EB}"/>
              </a:ext>
            </a:extLst>
          </p:cNvPr>
          <p:cNvSpPr>
            <a:spLocks noGrp="1"/>
          </p:cNvSpPr>
          <p:nvPr>
            <p:ph sz="half" idx="2"/>
          </p:nvPr>
        </p:nvSpPr>
        <p:spPr>
          <a:xfrm>
            <a:off x="374904" y="2522949"/>
            <a:ext cx="5065776" cy="3402363"/>
          </a:xfrm>
        </p:spPr>
        <p:txBody>
          <a:bodyPr vert="horz" lIns="91440" tIns="45720" rIns="91440" bIns="45720" rtlCol="0" anchor="t">
            <a:normAutofit/>
          </a:bodyPr>
          <a:lstStyle/>
          <a:p>
            <a:r>
              <a:rPr lang="en-US" sz="2000" b="1"/>
              <a:t>Judita je biblijsko-vergilijanski ep. Marulić ga je želio približiti onima koji ne znaju latinski jezik te je zato tumači na hrvatskom jeziku. Tim djelom je nagovijestio jedinstvo hrvatskog jezika. Judita se smatra prvim umjetničkim epom ispjevanim na hrvatskome jeziku.</a:t>
            </a:r>
            <a:endParaRPr lang="en-US" sz="2000"/>
          </a:p>
          <a:p>
            <a:endParaRPr lang="en-US" sz="1800"/>
          </a:p>
        </p:txBody>
      </p:sp>
    </p:spTree>
    <p:extLst>
      <p:ext uri="{BB962C8B-B14F-4D97-AF65-F5344CB8AC3E}">
        <p14:creationId xmlns:p14="http://schemas.microsoft.com/office/powerpoint/2010/main" val="33898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408ABDF7-AF20-46DC-A401-467A6FB99E15}"/>
              </a:ext>
            </a:extLst>
          </p:cNvPr>
          <p:cNvSpPr>
            <a:spLocks noGrp="1"/>
          </p:cNvSpPr>
          <p:nvPr>
            <p:ph type="title"/>
          </p:nvPr>
        </p:nvSpPr>
        <p:spPr>
          <a:xfrm>
            <a:off x="897546" y="507160"/>
            <a:ext cx="3349989" cy="5426440"/>
          </a:xfrm>
        </p:spPr>
        <p:txBody>
          <a:bodyPr>
            <a:normAutofit/>
          </a:bodyPr>
          <a:lstStyle/>
          <a:p>
            <a:r>
              <a:rPr lang="hr-HR" sz="3200">
                <a:latin typeface="Algerian"/>
              </a:rPr>
              <a:t>Obilježavanje 22.travnja</a:t>
            </a:r>
          </a:p>
        </p:txBody>
      </p:sp>
      <p:sp>
        <p:nvSpPr>
          <p:cNvPr id="18" name="Rectangle 2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Rezervirano mjesto sadržaja 2">
            <a:extLst>
              <a:ext uri="{FF2B5EF4-FFF2-40B4-BE49-F238E27FC236}">
                <a16:creationId xmlns:a16="http://schemas.microsoft.com/office/drawing/2014/main" id="{F530A5F4-3A23-42D4-AE8A-55C32D75B132}"/>
              </a:ext>
            </a:extLst>
          </p:cNvPr>
          <p:cNvGraphicFramePr>
            <a:graphicFrameLocks noGrp="1"/>
          </p:cNvGraphicFramePr>
          <p:nvPr>
            <p:ph idx="1"/>
            <p:extLst>
              <p:ext uri="{D42A27DB-BD31-4B8C-83A1-F6EECF244321}">
                <p14:modId xmlns:p14="http://schemas.microsoft.com/office/powerpoint/2010/main" val="2789639808"/>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7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DC5CE86-A4B6-4943-8D78-715994A27325}"/>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a:latin typeface="Algerian"/>
              </a:rPr>
              <a:t>Noć knjige</a:t>
            </a:r>
          </a:p>
        </p:txBody>
      </p:sp>
      <p:sp>
        <p:nvSpPr>
          <p:cNvPr id="25" name="Rectangle 1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876EA86D-CE88-4DA1-87DC-787B6EA7FF37}"/>
              </a:ext>
            </a:extLst>
          </p:cNvPr>
          <p:cNvSpPr>
            <a:spLocks noGrp="1"/>
          </p:cNvSpPr>
          <p:nvPr>
            <p:ph sz="half" idx="2"/>
          </p:nvPr>
        </p:nvSpPr>
        <p:spPr>
          <a:xfrm>
            <a:off x="399190" y="2413708"/>
            <a:ext cx="4455444" cy="3763255"/>
          </a:xfrm>
        </p:spPr>
        <p:txBody>
          <a:bodyPr vert="horz" lIns="91440" tIns="45720" rIns="91440" bIns="45720" rtlCol="0" anchor="t">
            <a:noAutofit/>
          </a:bodyPr>
          <a:lstStyle/>
          <a:p>
            <a:r>
              <a:rPr lang="en-US" sz="2400"/>
              <a:t>Od 2012.godine redovito se (23.04.) održava ova manifestacija.</a:t>
            </a:r>
            <a:endParaRPr lang="sr-Latn-RS" sz="2400"/>
          </a:p>
          <a:p>
            <a:r>
              <a:rPr lang="en-US" sz="2400"/>
              <a:t>Njome se nastoji dati kreativan poticaj čitanju, promidžbi knjige te razgovoru o njezinu položaju i vrijednosti u suvremenom društvu.</a:t>
            </a:r>
          </a:p>
        </p:txBody>
      </p:sp>
      <p:pic>
        <p:nvPicPr>
          <p:cNvPr id="5" name="Slika 5" descr="Slika na kojoj se prikazuje crtež, znak&#10;&#10;Opis je generiran uz vrlo visoku pouzdanost">
            <a:extLst>
              <a:ext uri="{FF2B5EF4-FFF2-40B4-BE49-F238E27FC236}">
                <a16:creationId xmlns:a16="http://schemas.microsoft.com/office/drawing/2014/main" id="{0B0F5431-4146-401A-9F50-6408636F6F8D}"/>
              </a:ext>
            </a:extLst>
          </p:cNvPr>
          <p:cNvPicPr>
            <a:picLocks noGrp="1" noChangeAspect="1"/>
          </p:cNvPicPr>
          <p:nvPr>
            <p:ph sz="half" idx="1"/>
          </p:nvPr>
        </p:nvPicPr>
        <p:blipFill>
          <a:blip r:embed="rId2"/>
          <a:stretch>
            <a:fillRect/>
          </a:stretch>
        </p:blipFill>
        <p:spPr>
          <a:xfrm>
            <a:off x="5408228" y="1912300"/>
            <a:ext cx="6440424" cy="2865988"/>
          </a:xfrm>
          <a:prstGeom prst="rect">
            <a:avLst/>
          </a:prstGeom>
        </p:spPr>
      </p:pic>
    </p:spTree>
    <p:extLst>
      <p:ext uri="{BB962C8B-B14F-4D97-AF65-F5344CB8AC3E}">
        <p14:creationId xmlns:p14="http://schemas.microsoft.com/office/powerpoint/2010/main" val="220436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1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descr="Slika na kojoj se prikazuje hrana&#10;&#10;Opis je generiran uz vrlo visoku pouzdanost">
            <a:extLst>
              <a:ext uri="{FF2B5EF4-FFF2-40B4-BE49-F238E27FC236}">
                <a16:creationId xmlns:a16="http://schemas.microsoft.com/office/drawing/2014/main" id="{D139C7DB-69AA-4DAF-B605-8D6F5389B376}"/>
              </a:ext>
            </a:extLst>
          </p:cNvPr>
          <p:cNvPicPr>
            <a:picLocks noGrp="1" noChangeAspect="1"/>
          </p:cNvPicPr>
          <p:nvPr>
            <p:ph sz="half" idx="1"/>
          </p:nvPr>
        </p:nvPicPr>
        <p:blipFill rotWithShape="1">
          <a:blip r:embed="rId2"/>
          <a:srcRect l="14821" r="16858" b="1"/>
          <a:stretch/>
        </p:blipFill>
        <p:spPr>
          <a:xfrm>
            <a:off x="61453"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3" name="Freeform: Shape 1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chemeClr val="tx2">
                <a:lumMod val="10000"/>
                <a:lumOff val="90000"/>
              </a:schemeClr>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1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E529ACEC-E159-4266-BA6E-13B43191F344}"/>
              </a:ext>
            </a:extLst>
          </p:cNvPr>
          <p:cNvSpPr>
            <a:spLocks noGrp="1"/>
          </p:cNvSpPr>
          <p:nvPr>
            <p:ph type="title"/>
          </p:nvPr>
        </p:nvSpPr>
        <p:spPr>
          <a:xfrm>
            <a:off x="7255564" y="914400"/>
            <a:ext cx="4485861" cy="1106556"/>
          </a:xfrm>
        </p:spPr>
        <p:txBody>
          <a:bodyPr vert="horz" lIns="91440" tIns="45720" rIns="91440" bIns="45720" rtlCol="0" anchor="b">
            <a:normAutofit/>
          </a:bodyPr>
          <a:lstStyle/>
          <a:p>
            <a:r>
              <a:rPr lang="en-US" sz="3200">
                <a:latin typeface="Broadway"/>
              </a:rPr>
              <a:t>Svjetski dan knjige</a:t>
            </a:r>
          </a:p>
        </p:txBody>
      </p:sp>
      <p:sp>
        <p:nvSpPr>
          <p:cNvPr id="35"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CC3C3268-8304-42F7-BD97-58661756EDF4}"/>
              </a:ext>
            </a:extLst>
          </p:cNvPr>
          <p:cNvSpPr>
            <a:spLocks noGrp="1"/>
          </p:cNvSpPr>
          <p:nvPr>
            <p:ph sz="half" idx="2"/>
          </p:nvPr>
        </p:nvSpPr>
        <p:spPr>
          <a:xfrm>
            <a:off x="7255563" y="2440100"/>
            <a:ext cx="4485861" cy="3834804"/>
          </a:xfrm>
        </p:spPr>
        <p:txBody>
          <a:bodyPr vert="horz" lIns="91440" tIns="45720" rIns="91440" bIns="45720" rtlCol="0" anchor="t">
            <a:normAutofit/>
          </a:bodyPr>
          <a:lstStyle/>
          <a:p>
            <a:r>
              <a:rPr lang="en-US" sz="2400"/>
              <a:t>Na glavnoj skupštini UNESCO-a (Organizacija Ujedinjenih naroda za obrazovanje, znanost i kulturu) 1995. godine, dan 23.04. je proglašen Svjetskim danom knjige i autorskih prava</a:t>
            </a:r>
            <a:r>
              <a:rPr lang="en-US" sz="1700"/>
              <a:t> .</a:t>
            </a:r>
          </a:p>
        </p:txBody>
      </p:sp>
    </p:spTree>
    <p:extLst>
      <p:ext uri="{BB962C8B-B14F-4D97-AF65-F5344CB8AC3E}">
        <p14:creationId xmlns:p14="http://schemas.microsoft.com/office/powerpoint/2010/main" val="40809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242B5109-FC9E-440F-914E-4B6194FFB8E4}"/>
              </a:ext>
            </a:extLst>
          </p:cNvPr>
          <p:cNvSpPr>
            <a:spLocks noGrp="1"/>
          </p:cNvSpPr>
          <p:nvPr>
            <p:ph type="title"/>
          </p:nvPr>
        </p:nvSpPr>
        <p:spPr>
          <a:xfrm>
            <a:off x="1051560" y="4495466"/>
            <a:ext cx="3538728" cy="1536192"/>
          </a:xfrm>
        </p:spPr>
        <p:txBody>
          <a:bodyPr vert="horz" lIns="91440" tIns="45720" rIns="91440" bIns="45720" rtlCol="0" anchor="ctr">
            <a:normAutofit/>
          </a:bodyPr>
          <a:lstStyle/>
          <a:p>
            <a:r>
              <a:rPr lang="en-US" sz="3200">
                <a:latin typeface="Algerian"/>
              </a:rPr>
              <a:t>Zanimljivosti vezane uz 22.travnja</a:t>
            </a:r>
          </a:p>
        </p:txBody>
      </p:sp>
      <p:pic>
        <p:nvPicPr>
          <p:cNvPr id="5" name="Slika 5" descr="Slika na kojoj se prikazuje cvijet, ptica&#10;&#10;Opis je generiran uz vrlo visoku pouzdanost">
            <a:extLst>
              <a:ext uri="{FF2B5EF4-FFF2-40B4-BE49-F238E27FC236}">
                <a16:creationId xmlns:a16="http://schemas.microsoft.com/office/drawing/2014/main" id="{A77AD0B2-9E7B-47B8-AF11-643BEEB3808C}"/>
              </a:ext>
            </a:extLst>
          </p:cNvPr>
          <p:cNvPicPr>
            <a:picLocks noGrp="1" noChangeAspect="1"/>
          </p:cNvPicPr>
          <p:nvPr>
            <p:ph sz="half" idx="1"/>
          </p:nvPr>
        </p:nvPicPr>
        <p:blipFill rotWithShape="1">
          <a:blip r:embed="rId2"/>
          <a:srcRect t="7715" b="6066"/>
          <a:stretch/>
        </p:blipFill>
        <p:spPr>
          <a:xfrm>
            <a:off x="20" y="10"/>
            <a:ext cx="12191980" cy="3994473"/>
          </a:xfrm>
          <a:prstGeom prst="rect">
            <a:avLst/>
          </a:prstGeom>
        </p:spPr>
      </p:pic>
      <p:sp>
        <p:nvSpPr>
          <p:cNvPr id="20" name="Rectangle 1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9F537105-D721-4EFC-A0FA-A7D34322AC7A}"/>
              </a:ext>
            </a:extLst>
          </p:cNvPr>
          <p:cNvSpPr>
            <a:spLocks noGrp="1"/>
          </p:cNvSpPr>
          <p:nvPr>
            <p:ph sz="half" idx="2"/>
          </p:nvPr>
        </p:nvSpPr>
        <p:spPr>
          <a:xfrm>
            <a:off x="5349240" y="4495466"/>
            <a:ext cx="6007608" cy="1536192"/>
          </a:xfrm>
        </p:spPr>
        <p:txBody>
          <a:bodyPr vert="horz" lIns="91440" tIns="45720" rIns="91440" bIns="45720" rtlCol="0" anchor="ctr">
            <a:normAutofit/>
          </a:bodyPr>
          <a:lstStyle/>
          <a:p>
            <a:pPr marL="0"/>
            <a:r>
              <a:rPr lang="en-US" sz="2400" err="1"/>
              <a:t>Osnovano</a:t>
            </a:r>
            <a:r>
              <a:rPr lang="en-US" sz="2400"/>
              <a:t> </a:t>
            </a:r>
            <a:r>
              <a:rPr lang="en-US" sz="2400" err="1"/>
              <a:t>na</a:t>
            </a:r>
            <a:r>
              <a:rPr lang="en-US" sz="2400"/>
              <a:t> </a:t>
            </a:r>
            <a:r>
              <a:rPr lang="en-US" sz="2400" err="1"/>
              <a:t>taj</a:t>
            </a:r>
            <a:r>
              <a:rPr lang="en-US" sz="2400"/>
              <a:t> datum 1900. </a:t>
            </a:r>
            <a:r>
              <a:rPr lang="en-US" sz="2400" err="1"/>
              <a:t>godine</a:t>
            </a:r>
            <a:r>
              <a:rPr lang="en-US" sz="2400"/>
              <a:t>.</a:t>
            </a:r>
          </a:p>
        </p:txBody>
      </p:sp>
    </p:spTree>
    <p:extLst>
      <p:ext uri="{BB962C8B-B14F-4D97-AF65-F5344CB8AC3E}">
        <p14:creationId xmlns:p14="http://schemas.microsoft.com/office/powerpoint/2010/main" val="16538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F06CA42-089B-4C05-8E1F-03CA04B4CC84}"/>
              </a:ext>
            </a:extLst>
          </p:cNvPr>
          <p:cNvSpPr>
            <a:spLocks noGrp="1"/>
          </p:cNvSpPr>
          <p:nvPr>
            <p:ph type="title"/>
          </p:nvPr>
        </p:nvSpPr>
        <p:spPr>
          <a:xfrm>
            <a:off x="7255564" y="834888"/>
            <a:ext cx="4314645" cy="1268958"/>
          </a:xfrm>
        </p:spPr>
        <p:txBody>
          <a:bodyPr vert="horz" lIns="91440" tIns="45720" rIns="91440" bIns="45720" rtlCol="0" anchor="b">
            <a:normAutofit fontScale="90000"/>
          </a:bodyPr>
          <a:lstStyle/>
          <a:p>
            <a:r>
              <a:rPr lang="en-US" sz="3200">
                <a:latin typeface="Algerian"/>
              </a:rPr>
              <a:t>Zanimljivosti vezane uz 22.travnja</a:t>
            </a:r>
          </a:p>
        </p:txBody>
      </p:sp>
      <p:pic>
        <p:nvPicPr>
          <p:cNvPr id="5" name="Slika 5" descr="Slika na kojoj se prikazuje košulja, soba&#10;&#10;Opis je generiran uz vrlo visoku pouzdanost">
            <a:extLst>
              <a:ext uri="{FF2B5EF4-FFF2-40B4-BE49-F238E27FC236}">
                <a16:creationId xmlns:a16="http://schemas.microsoft.com/office/drawing/2014/main" id="{5C22056C-A206-47A7-AC3E-7A31679DE374}"/>
              </a:ext>
            </a:extLst>
          </p:cNvPr>
          <p:cNvPicPr>
            <a:picLocks noGrp="1" noChangeAspect="1"/>
          </p:cNvPicPr>
          <p:nvPr>
            <p:ph sz="half" idx="1"/>
          </p:nvPr>
        </p:nvPicPr>
        <p:blipFill rotWithShape="1">
          <a:blip r:embed="rId2"/>
          <a:srcRect l="21300" r="5237"/>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8" name="Rectangle 1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sadržaja 3">
            <a:extLst>
              <a:ext uri="{FF2B5EF4-FFF2-40B4-BE49-F238E27FC236}">
                <a16:creationId xmlns:a16="http://schemas.microsoft.com/office/drawing/2014/main" id="{CFD2FF87-16C3-48FC-BAFA-3DB650BE500A}"/>
              </a:ext>
            </a:extLst>
          </p:cNvPr>
          <p:cNvSpPr>
            <a:spLocks noGrp="1"/>
          </p:cNvSpPr>
          <p:nvPr>
            <p:ph sz="half" idx="2"/>
          </p:nvPr>
        </p:nvSpPr>
        <p:spPr>
          <a:xfrm>
            <a:off x="7255563" y="2557587"/>
            <a:ext cx="4314645" cy="3717317"/>
          </a:xfrm>
        </p:spPr>
        <p:txBody>
          <a:bodyPr vert="horz" lIns="91440" tIns="45720" rIns="91440" bIns="45720" rtlCol="0" anchor="t">
            <a:normAutofit/>
          </a:bodyPr>
          <a:lstStyle/>
          <a:p>
            <a:endParaRPr lang="en-US" sz="1700"/>
          </a:p>
          <a:p>
            <a:r>
              <a:rPr lang="en-US"/>
              <a:t>Tog istog datuma se održava Dan planeta Zemlje, službeno od 1992. godine.</a:t>
            </a:r>
          </a:p>
        </p:txBody>
      </p:sp>
    </p:spTree>
    <p:extLst>
      <p:ext uri="{BB962C8B-B14F-4D97-AF65-F5344CB8AC3E}">
        <p14:creationId xmlns:p14="http://schemas.microsoft.com/office/powerpoint/2010/main" val="176167347"/>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Madison</Template>
  <TotalTime>0</TotalTime>
  <Words>388</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Algerian</vt:lpstr>
      <vt:lpstr>Arial</vt:lpstr>
      <vt:lpstr>Avenir Next LT Pro</vt:lpstr>
      <vt:lpstr>Bradley Hand ITC</vt:lpstr>
      <vt:lpstr>Broadway</vt:lpstr>
      <vt:lpstr>Calibri</vt:lpstr>
      <vt:lpstr>AccentBoxVTI</vt:lpstr>
      <vt:lpstr>Dan hrvatske knjige</vt:lpstr>
      <vt:lpstr> Marko Marulić </vt:lpstr>
      <vt:lpstr>Zašto Marko Marulić u uvodu?</vt:lpstr>
      <vt:lpstr>Judita</vt:lpstr>
      <vt:lpstr>Obilježavanje 22.travnja</vt:lpstr>
      <vt:lpstr>Noć knjige</vt:lpstr>
      <vt:lpstr>Svjetski dan knjige</vt:lpstr>
      <vt:lpstr>Zanimljivosti vezane uz 22.travnja</vt:lpstr>
      <vt:lpstr>Zanimljivosti vezane uz 22.travnja</vt:lpstr>
      <vt:lpstr>Zanimljivo</vt:lpstr>
      <vt:lpstr>Korišteni podaci:</vt:lpstr>
      <vt:lpstr>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User</dc:creator>
  <cp:lastModifiedBy>Korisnik</cp:lastModifiedBy>
  <cp:revision>151</cp:revision>
  <dcterms:created xsi:type="dcterms:W3CDTF">2020-04-17T11:17:45Z</dcterms:created>
  <dcterms:modified xsi:type="dcterms:W3CDTF">2020-04-27T15:50:14Z</dcterms:modified>
</cp:coreProperties>
</file>