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3AC5EE-1893-429C-8585-7111CA351D1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FC43268-16DF-46EF-9AD5-065109A3AD0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E_K84jwY1S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39459" y="3326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Imenuj povrće:</a:t>
            </a:r>
            <a:endParaRPr lang="hr-H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592288" cy="152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8146"/>
            <a:ext cx="2351882" cy="235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9207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9" y="3645024"/>
            <a:ext cx="2125604" cy="212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29" y="3276372"/>
            <a:ext cx="2387665" cy="238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755576" y="291349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salata</a:t>
            </a:r>
            <a:endParaRPr lang="hr-HR" sz="24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539552" y="5754403"/>
            <a:ext cx="212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mrkva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6913495" y="2814707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mahune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6444208" y="583290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cvjetača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3851920" y="45352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kelj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105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715" y="3501008"/>
            <a:ext cx="2448272" cy="276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707904" y="229948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Tužni kelj</a:t>
            </a:r>
            <a:endParaRPr kumimoji="0" lang="hr-H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762561" y="3721388"/>
            <a:ext cx="2268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Ljerka </a:t>
            </a:r>
            <a:r>
              <a:rPr kumimoji="0" lang="hr-H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Pukec</a:t>
            </a:r>
            <a:endParaRPr kumimoji="0" lang="hr-HR" sz="3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7" y="689757"/>
            <a:ext cx="3007709" cy="268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66" y="1545670"/>
            <a:ext cx="1375398" cy="97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995936" y="2096852"/>
            <a:ext cx="489654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Pročitaj igrokaz “Tužni kelj”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 udžbeniku na 108. stranici.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3570696" cy="29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27584" y="1124744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800" b="1" i="1" dirty="0"/>
              <a:t>Usmeno odgovori na pitanja: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>
                <a:latin typeface="Calibri"/>
                <a:ea typeface="Calibri"/>
                <a:cs typeface="Arial"/>
              </a:rPr>
              <a:t>Tko razgovara u ovome igrokazu? </a:t>
            </a:r>
            <a:endParaRPr lang="hr-HR" sz="2800" i="1" dirty="0" smtClean="0">
              <a:latin typeface="Calibri"/>
              <a:ea typeface="Calibri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latin typeface="Calibri"/>
                <a:ea typeface="Calibri"/>
                <a:cs typeface="Arial"/>
              </a:rPr>
              <a:t>Zašto </a:t>
            </a:r>
            <a:r>
              <a:rPr lang="hr-HR" sz="2800" i="1" dirty="0">
                <a:latin typeface="Calibri"/>
                <a:ea typeface="Calibri"/>
                <a:cs typeface="Arial"/>
              </a:rPr>
              <a:t>je kelj tužan? </a:t>
            </a:r>
            <a:endParaRPr lang="hr-HR" sz="2800" i="1" dirty="0" smtClean="0">
              <a:latin typeface="Calibri"/>
              <a:ea typeface="Calibri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latin typeface="Calibri"/>
                <a:ea typeface="Calibri"/>
                <a:cs typeface="Arial"/>
              </a:rPr>
              <a:t>Na </a:t>
            </a:r>
            <a:r>
              <a:rPr lang="hr-HR" sz="2800" i="1" dirty="0">
                <a:latin typeface="Calibri"/>
                <a:ea typeface="Calibri"/>
                <a:cs typeface="Arial"/>
              </a:rPr>
              <a:t>koji je način gusjenica pomogla kelju? </a:t>
            </a:r>
            <a:endParaRPr lang="hr-HR" sz="2800" i="1" dirty="0" smtClean="0">
              <a:latin typeface="Calibri"/>
              <a:ea typeface="Calibri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latin typeface="Calibri"/>
                <a:ea typeface="Calibri"/>
                <a:cs typeface="Arial"/>
              </a:rPr>
              <a:t>Kako </a:t>
            </a:r>
            <a:r>
              <a:rPr lang="hr-HR" sz="2800" i="1" dirty="0">
                <a:latin typeface="Calibri"/>
                <a:ea typeface="Calibri"/>
                <a:cs typeface="Arial"/>
              </a:rPr>
              <a:t>se kelj osjećao nakon što mu je </a:t>
            </a:r>
            <a:r>
              <a:rPr lang="hr-HR" sz="2800" i="1" dirty="0" smtClean="0">
                <a:latin typeface="Calibri"/>
                <a:ea typeface="Calibri"/>
                <a:cs typeface="Arial"/>
              </a:rPr>
              <a:t>gusjenica pomogla?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latin typeface="Calibri"/>
                <a:ea typeface="Calibri"/>
                <a:cs typeface="Arial"/>
              </a:rPr>
              <a:t>U </a:t>
            </a:r>
            <a:r>
              <a:rPr lang="hr-HR" sz="2800" i="1" dirty="0">
                <a:latin typeface="Calibri"/>
                <a:ea typeface="Calibri"/>
                <a:cs typeface="Arial"/>
              </a:rPr>
              <a:t>što će se gusjenica pretvoriti? </a:t>
            </a:r>
            <a:endParaRPr lang="hr-HR" sz="2800" i="1" dirty="0" smtClean="0">
              <a:latin typeface="Calibri"/>
              <a:ea typeface="Calibri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latin typeface="Calibri"/>
                <a:ea typeface="Calibri"/>
                <a:cs typeface="Arial"/>
              </a:rPr>
              <a:t>Što </a:t>
            </a:r>
            <a:r>
              <a:rPr lang="hr-HR" sz="2800" i="1" dirty="0">
                <a:latin typeface="Calibri"/>
                <a:ea typeface="Calibri"/>
                <a:cs typeface="Arial"/>
              </a:rPr>
              <a:t>gusjenica treba činiti da bi se pretvorila u leptira? </a:t>
            </a:r>
            <a:endParaRPr lang="hr-HR" sz="2800" i="1" dirty="0" smtClean="0">
              <a:latin typeface="Calibri"/>
              <a:ea typeface="Calibri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latin typeface="Calibri"/>
                <a:ea typeface="Calibri"/>
                <a:cs typeface="Arial"/>
              </a:rPr>
              <a:t>Koje </a:t>
            </a:r>
            <a:r>
              <a:rPr lang="hr-HR" sz="2800" i="1" dirty="0">
                <a:latin typeface="Calibri"/>
                <a:ea typeface="Calibri"/>
                <a:cs typeface="Arial"/>
              </a:rPr>
              <a:t>prehrambene proizvode jede gusjenica? </a:t>
            </a:r>
            <a:endParaRPr lang="hr-HR" sz="2800" i="1" dirty="0" smtClean="0">
              <a:latin typeface="Calibri"/>
              <a:ea typeface="Calibri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latin typeface="Calibri"/>
                <a:ea typeface="Calibri"/>
                <a:cs typeface="Arial"/>
              </a:rPr>
              <a:t>Voliš </a:t>
            </a:r>
            <a:r>
              <a:rPr lang="hr-HR" sz="2800" i="1" dirty="0">
                <a:latin typeface="Calibri"/>
                <a:ea typeface="Calibri"/>
                <a:cs typeface="Arial"/>
              </a:rPr>
              <a:t>li ti jesti kelj?</a:t>
            </a:r>
            <a:r>
              <a:rPr lang="hr-HR" sz="2800" i="1" dirty="0">
                <a:latin typeface="Calibri"/>
                <a:ea typeface="Times New Roman"/>
                <a:cs typeface="Arial"/>
              </a:rPr>
              <a:t> </a:t>
            </a:r>
            <a:endParaRPr lang="hr-HR" sz="2800" i="1" dirty="0" smtClean="0">
              <a:latin typeface="Calibri"/>
              <a:ea typeface="Times New Roman"/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i="1" dirty="0" smtClean="0">
                <a:latin typeface="Calibri"/>
                <a:ea typeface="Times New Roman"/>
                <a:cs typeface="Arial"/>
              </a:rPr>
              <a:t>Koju </a:t>
            </a:r>
            <a:r>
              <a:rPr lang="hr-HR" sz="2800" i="1" dirty="0" smtClean="0">
                <a:latin typeface="Calibri"/>
                <a:ea typeface="Times New Roman"/>
                <a:cs typeface="Arial"/>
              </a:rPr>
              <a:t>hranu </a:t>
            </a:r>
            <a:r>
              <a:rPr lang="hr-HR" sz="2800" i="1" dirty="0">
                <a:latin typeface="Calibri"/>
                <a:ea typeface="Times New Roman"/>
                <a:cs typeface="Arial"/>
              </a:rPr>
              <a:t>ne voliš jesti? </a:t>
            </a:r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36043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7584" y="1052736"/>
            <a:ext cx="7560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Ponovimo: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/>
              <a:t>Pročitali smo književno djelo </a:t>
            </a:r>
            <a:r>
              <a:rPr lang="vi-VN" sz="2400" dirty="0" smtClean="0"/>
              <a:t>igrokaz.</a:t>
            </a:r>
            <a:endParaRPr lang="vi-V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/>
              <a:t>Igrokaz je namijenjen izvođenju na pozornici.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/>
              <a:t>U igrokazu glumci glume uloge pojedinih likova</a:t>
            </a:r>
            <a:r>
              <a:rPr lang="vi-VN" sz="2400" dirty="0" smtClean="0"/>
              <a:t>,</a:t>
            </a:r>
            <a:r>
              <a:rPr lang="hr-HR" sz="2400" dirty="0" smtClean="0"/>
              <a:t> </a:t>
            </a:r>
            <a:r>
              <a:rPr lang="vi-VN" sz="2400" dirty="0" smtClean="0"/>
              <a:t>a </a:t>
            </a:r>
            <a:r>
              <a:rPr lang="vi-VN" sz="2400" dirty="0"/>
              <a:t>gledatelji gledaju igrokaz iz gledališta.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/>
              <a:t>Likovi u ovom igrokazu su: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38059"/>
            <a:ext cx="190755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2" y="3794306"/>
            <a:ext cx="2739332" cy="244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69676"/>
            <a:ext cx="982547" cy="69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4608004" y="4718179"/>
            <a:ext cx="54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i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45706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979712" y="908720"/>
            <a:ext cx="3331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/>
              <a:t>Zapiši u bilježnicu: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88832" cy="445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403648" y="1988840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32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Tužni kelj</a:t>
            </a:r>
            <a:endParaRPr lang="hr-HR" sz="3200" dirty="0">
              <a:solidFill>
                <a:schemeClr val="bg1"/>
              </a:solidFill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2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    </a:t>
            </a:r>
            <a:r>
              <a:rPr lang="hr-HR" sz="32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  Ljerka </a:t>
            </a:r>
            <a:r>
              <a:rPr lang="hr-HR" sz="3200" dirty="0" err="1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Pukec</a:t>
            </a:r>
            <a:endParaRPr lang="hr-HR" sz="3200" dirty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sz="3200" dirty="0">
              <a:solidFill>
                <a:schemeClr val="bg1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200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- </a:t>
            </a:r>
            <a:r>
              <a:rPr lang="hr-HR" sz="32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književna vrsta: igrokaz</a:t>
            </a:r>
            <a:endParaRPr lang="hr-HR" sz="3200" dirty="0">
              <a:solidFill>
                <a:schemeClr val="bg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3200" dirty="0">
                <a:solidFill>
                  <a:schemeClr val="bg1"/>
                </a:solidFill>
                <a:cs typeface="Arial" pitchFamily="34" charset="0"/>
              </a:rPr>
              <a:t>- likovi: </a:t>
            </a:r>
            <a:r>
              <a:rPr lang="hr-HR" sz="3200" dirty="0" smtClean="0">
                <a:solidFill>
                  <a:schemeClr val="bg1"/>
                </a:solidFill>
                <a:cs typeface="Arial" pitchFamily="34" charset="0"/>
              </a:rPr>
              <a:t>kelj i gusjenica</a:t>
            </a:r>
            <a:endParaRPr lang="hr-HR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7375" y="91696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62945" y="1700808"/>
            <a:ext cx="4471990" cy="434023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Nauči tečno čitati igrokaz.</a:t>
            </a:r>
          </a:p>
          <a:p>
            <a:r>
              <a:rPr lang="hr-HR" dirty="0" smtClean="0"/>
              <a:t>Sastavi svoj zdravi jelovnik za jedan dan ( 5 obroka ).</a:t>
            </a:r>
          </a:p>
          <a:p>
            <a:r>
              <a:rPr lang="hr-HR" dirty="0" smtClean="0"/>
              <a:t>Prisjeti se naziva obroka  u danu ( zajutrak, doručak, ručak, užina i večera ).</a:t>
            </a:r>
          </a:p>
          <a:p>
            <a:r>
              <a:rPr lang="hr-HR" dirty="0" smtClean="0"/>
              <a:t>Zabavi se uz pjesmu: </a:t>
            </a:r>
            <a:r>
              <a:rPr lang="hr-HR" dirty="0" smtClean="0">
                <a:hlinkClick r:id="rId2"/>
              </a:rPr>
              <a:t>https://www.youtube.com/watch?v=E_K84jwY1So</a:t>
            </a:r>
            <a:endParaRPr lang="hr-HR" dirty="0" smtClean="0"/>
          </a:p>
          <a:p>
            <a:r>
              <a:rPr lang="hr-HR" dirty="0" smtClean="0"/>
              <a:t>Istraži što je to organska hrana i  zapiši u bilježnicu.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708" y="3417291"/>
            <a:ext cx="2757431" cy="22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</TotalTime>
  <Words>207</Words>
  <Application>Microsoft Office PowerPoint</Application>
  <PresentationFormat>Prikaz na zaslonu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Austin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Martina</dc:creator>
  <cp:lastModifiedBy>Martina</cp:lastModifiedBy>
  <cp:revision>13</cp:revision>
  <dcterms:created xsi:type="dcterms:W3CDTF">2020-04-20T12:51:55Z</dcterms:created>
  <dcterms:modified xsi:type="dcterms:W3CDTF">2020-04-22T17:16:31Z</dcterms:modified>
</cp:coreProperties>
</file>