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64" r:id="rId6"/>
    <p:sldId id="265" r:id="rId7"/>
    <p:sldId id="261" r:id="rId8"/>
    <p:sldId id="257" r:id="rId9"/>
    <p:sldId id="258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FDB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6B4-3FDF-4882-9948-30CB9B73F7BF}" type="datetimeFigureOut">
              <a:rPr lang="sr-Latn-CS" smtClean="0"/>
              <a:t>22.3.2020.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A829-DF00-4758-8180-8A27A2FD2EC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likovni rezultat za sentence signs cart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72500" cy="4953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000636"/>
            <a:ext cx="7772400" cy="1470025"/>
          </a:xfrm>
        </p:spPr>
        <p:txBody>
          <a:bodyPr/>
          <a:lstStyle/>
          <a:p>
            <a:r>
              <a:rPr lang="hr-H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Pisanje – poštivanje pravopisne norme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ova učitelj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357430"/>
            <a:ext cx="2903971" cy="2363211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86182" y="1643050"/>
            <a:ext cx="4900618" cy="4483113"/>
          </a:xfrm>
        </p:spPr>
        <p:txBody>
          <a:bodyPr>
            <a:normAutofit/>
          </a:bodyPr>
          <a:lstStyle/>
          <a:p>
            <a:r>
              <a:rPr lang="hr-HR" dirty="0" smtClean="0"/>
              <a:t>Pročitaj </a:t>
            </a:r>
            <a:r>
              <a:rPr lang="hr-HR" dirty="0" smtClean="0"/>
              <a:t>priču Medvjed Ćiro na str. 98 i prisjeti se o čemu govori priča.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Pročitaj rečenice: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1142984"/>
            <a:ext cx="7901014" cy="2328866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Upomoć, upomoć!    </a:t>
            </a:r>
            <a:r>
              <a:rPr lang="hr-HR" dirty="0" smtClean="0">
                <a:solidFill>
                  <a:srgbClr val="FF0000"/>
                </a:solidFill>
              </a:rPr>
              <a:t>USKLIČNA REČENICA</a:t>
            </a:r>
          </a:p>
          <a:p>
            <a:pPr>
              <a:buNone/>
            </a:pPr>
            <a:r>
              <a:rPr lang="hr-HR" dirty="0" smtClean="0"/>
              <a:t>Čuperka na glavi više nije bilo.   </a:t>
            </a:r>
            <a:r>
              <a:rPr lang="hr-HR" dirty="0" smtClean="0">
                <a:solidFill>
                  <a:srgbClr val="FF0000"/>
                </a:solidFill>
              </a:rPr>
              <a:t>IZJAVNA REČENICA</a:t>
            </a:r>
          </a:p>
          <a:p>
            <a:pPr>
              <a:buNone/>
            </a:pPr>
            <a:r>
              <a:rPr lang="hr-HR" dirty="0" smtClean="0"/>
              <a:t>Što da radim?   </a:t>
            </a:r>
            <a:r>
              <a:rPr lang="hr-HR" dirty="0" smtClean="0">
                <a:solidFill>
                  <a:srgbClr val="FF0000"/>
                </a:solidFill>
              </a:rPr>
              <a:t>UPITNA REČENICA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3306" y="2857496"/>
            <a:ext cx="3857652" cy="1571636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Na kraju svake rečenice</a:t>
            </a:r>
          </a:p>
          <a:p>
            <a:pPr>
              <a:buNone/>
            </a:pPr>
            <a:r>
              <a:rPr lang="hr-HR" dirty="0" smtClean="0"/>
              <a:t>pišemo odgovarajući</a:t>
            </a:r>
          </a:p>
          <a:p>
            <a:pPr>
              <a:buNone/>
            </a:pPr>
            <a:r>
              <a:rPr lang="hr-HR" dirty="0" smtClean="0"/>
              <a:t>znak  (. ? !)</a:t>
            </a:r>
            <a:endParaRPr lang="hr-HR" dirty="0"/>
          </a:p>
        </p:txBody>
      </p:sp>
      <p:pic>
        <p:nvPicPr>
          <p:cNvPr id="5" name="Picture 4" descr="sova učitel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143380"/>
            <a:ext cx="2856316" cy="232443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429132"/>
            <a:ext cx="146835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267200"/>
            <a:ext cx="13144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5312229"/>
            <a:ext cx="1233494" cy="154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pPr algn="l"/>
            <a:r>
              <a:rPr lang="hr-HR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Pročitaj imenice u rečenicama. </a:t>
            </a:r>
            <a:br>
              <a:rPr lang="hr-HR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hr-HR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Koje su imenice napisane velikim početnim slovom?</a:t>
            </a:r>
            <a:endParaRPr lang="hr-HR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29642" cy="27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Iz zimskoga sna probudio se medvjed Ćiro.</a:t>
            </a:r>
          </a:p>
          <a:p>
            <a:pPr>
              <a:buNone/>
            </a:pPr>
            <a:r>
              <a:rPr lang="hr-HR" dirty="0" smtClean="0"/>
              <a:t>Na livadi je travu pokosio Fićo. </a:t>
            </a:r>
          </a:p>
          <a:p>
            <a:pPr>
              <a:buNone/>
            </a:pPr>
            <a:r>
              <a:rPr lang="hr-HR" dirty="0" smtClean="0"/>
              <a:t>U cvjetnjaku djevojčica Ivana sadi cvijeće.</a:t>
            </a:r>
          </a:p>
          <a:p>
            <a:pPr>
              <a:buNone/>
            </a:pPr>
            <a:r>
              <a:rPr lang="hr-HR" dirty="0" smtClean="0"/>
              <a:t>Na terasi se odmara djed Marko.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562" y="3929066"/>
            <a:ext cx="4038600" cy="1411279"/>
          </a:xfrm>
        </p:spPr>
        <p:txBody>
          <a:bodyPr>
            <a:normAutofit/>
          </a:bodyPr>
          <a:lstStyle/>
          <a:p>
            <a:r>
              <a:rPr lang="hr-HR" dirty="0" smtClean="0"/>
              <a:t>Vlastite imenice pišemo velikim početnim slovom.</a:t>
            </a:r>
            <a:endParaRPr lang="hr-HR" dirty="0"/>
          </a:p>
        </p:txBody>
      </p:sp>
      <p:pic>
        <p:nvPicPr>
          <p:cNvPr id="5" name="Picture 4" descr="sova učitel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4143380"/>
            <a:ext cx="2642002" cy="215002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143372" y="3571876"/>
            <a:ext cx="928694" cy="1588"/>
          </a:xfrm>
          <a:prstGeom prst="line">
            <a:avLst/>
          </a:prstGeom>
          <a:ln w="539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57620" y="3071810"/>
            <a:ext cx="928694" cy="1588"/>
          </a:xfrm>
          <a:prstGeom prst="line">
            <a:avLst/>
          </a:prstGeom>
          <a:ln w="539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71934" y="2571744"/>
            <a:ext cx="928694" cy="1588"/>
          </a:xfrm>
          <a:prstGeom prst="line">
            <a:avLst/>
          </a:prstGeom>
          <a:ln w="539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86446" y="2071678"/>
            <a:ext cx="928694" cy="1588"/>
          </a:xfrm>
          <a:prstGeom prst="line">
            <a:avLst/>
          </a:prstGeom>
          <a:ln w="539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još pišemo velikim</a:t>
            </a:r>
            <a:br>
              <a:rPr lang="hr-HR" dirty="0" smtClean="0"/>
            </a:br>
            <a:r>
              <a:rPr lang="hr-HR" dirty="0" smtClean="0"/>
              <a:t>početnim slovom?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Imena naseljenih mjesta.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U imenima naseljenih</a:t>
            </a:r>
          </a:p>
          <a:p>
            <a:pPr>
              <a:buNone/>
            </a:pPr>
            <a:r>
              <a:rPr lang="hr-HR" dirty="0" smtClean="0"/>
              <a:t>mjesta </a:t>
            </a:r>
            <a:r>
              <a:rPr lang="hr-HR" b="1" dirty="0" smtClean="0"/>
              <a:t>svaka </a:t>
            </a:r>
            <a:r>
              <a:rPr lang="hr-HR" dirty="0" smtClean="0"/>
              <a:t>se </a:t>
            </a:r>
            <a:r>
              <a:rPr lang="hr-HR" b="1" dirty="0" smtClean="0"/>
              <a:t>riječ</a:t>
            </a:r>
            <a:r>
              <a:rPr lang="hr-HR" dirty="0" smtClean="0"/>
              <a:t> piše</a:t>
            </a:r>
          </a:p>
          <a:p>
            <a:pPr>
              <a:buNone/>
            </a:pPr>
            <a:r>
              <a:rPr lang="hr-HR" b="1" dirty="0" smtClean="0"/>
              <a:t>velikim</a:t>
            </a:r>
            <a:r>
              <a:rPr lang="hr-HR" dirty="0" smtClean="0"/>
              <a:t> početnim slovom</a:t>
            </a:r>
          </a:p>
          <a:p>
            <a:pPr>
              <a:buNone/>
            </a:pPr>
            <a:r>
              <a:rPr lang="hr-HR" b="1" dirty="0" smtClean="0"/>
              <a:t>osim</a:t>
            </a:r>
            <a:r>
              <a:rPr lang="hr-HR" dirty="0" smtClean="0"/>
              <a:t> riječi </a:t>
            </a:r>
            <a:r>
              <a:rPr lang="hr-HR" b="1" dirty="0" smtClean="0"/>
              <a:t>i, u, na, pod.</a:t>
            </a:r>
            <a:endParaRPr lang="hr-HR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Imena ulica i trgova.</a:t>
            </a:r>
          </a:p>
          <a:p>
            <a:endParaRPr lang="hr-HR" dirty="0"/>
          </a:p>
          <a:p>
            <a:pPr>
              <a:buNone/>
            </a:pPr>
            <a:r>
              <a:rPr lang="hr-HR" dirty="0" smtClean="0"/>
              <a:t>U imenima ulica i trgova</a:t>
            </a:r>
          </a:p>
          <a:p>
            <a:pPr>
              <a:buNone/>
            </a:pPr>
            <a:r>
              <a:rPr lang="hr-HR" b="1" dirty="0" smtClean="0"/>
              <a:t>prva</a:t>
            </a:r>
            <a:r>
              <a:rPr lang="hr-HR" dirty="0" smtClean="0"/>
              <a:t> se </a:t>
            </a:r>
            <a:r>
              <a:rPr lang="hr-HR" b="1" dirty="0" smtClean="0"/>
              <a:t>riječ</a:t>
            </a:r>
            <a:r>
              <a:rPr lang="hr-HR" dirty="0" smtClean="0"/>
              <a:t> piše </a:t>
            </a:r>
            <a:r>
              <a:rPr lang="hr-HR" b="1" dirty="0" smtClean="0"/>
              <a:t>velikim</a:t>
            </a:r>
          </a:p>
          <a:p>
            <a:pPr>
              <a:buNone/>
            </a:pPr>
            <a:r>
              <a:rPr lang="hr-HR" dirty="0" smtClean="0"/>
              <a:t>početnim slovom.</a:t>
            </a:r>
          </a:p>
          <a:p>
            <a:pPr>
              <a:buNone/>
            </a:pPr>
            <a:r>
              <a:rPr lang="hr-HR" dirty="0" smtClean="0"/>
              <a:t>Sve </a:t>
            </a:r>
            <a:r>
              <a:rPr lang="hr-HR" b="1" dirty="0" smtClean="0"/>
              <a:t>ostale riječi </a:t>
            </a:r>
            <a:r>
              <a:rPr lang="hr-HR" dirty="0" smtClean="0"/>
              <a:t>pišu se</a:t>
            </a:r>
          </a:p>
          <a:p>
            <a:pPr>
              <a:buNone/>
            </a:pPr>
            <a:r>
              <a:rPr lang="hr-HR" b="1" dirty="0" smtClean="0"/>
              <a:t>malim</a:t>
            </a:r>
            <a:r>
              <a:rPr lang="hr-HR" dirty="0" smtClean="0"/>
              <a:t> početnim slovom,</a:t>
            </a:r>
          </a:p>
          <a:p>
            <a:pPr>
              <a:buNone/>
            </a:pPr>
            <a:r>
              <a:rPr lang="hr-HR" b="1" dirty="0" smtClean="0"/>
              <a:t>osim vlastitih imena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pPr algn="l"/>
            <a:r>
              <a:rPr lang="hr-HR" sz="2800" dirty="0">
                <a:solidFill>
                  <a:srgbClr val="FF0000"/>
                </a:solidFill>
              </a:rPr>
              <a:t>Imena naseljenih </a:t>
            </a:r>
            <a:r>
              <a:rPr lang="hr-HR" sz="2800" dirty="0" smtClean="0">
                <a:solidFill>
                  <a:srgbClr val="FF0000"/>
                </a:solidFill>
              </a:rPr>
              <a:t>mjesta</a:t>
            </a:r>
            <a:br>
              <a:rPr lang="hr-HR" sz="2800" dirty="0" smtClean="0">
                <a:solidFill>
                  <a:srgbClr val="FF0000"/>
                </a:solidFill>
              </a:rPr>
            </a:br>
            <a:r>
              <a:rPr lang="hr-HR" sz="2800" dirty="0" smtClean="0">
                <a:solidFill>
                  <a:srgbClr val="FF0000"/>
                </a:solidFill>
              </a:rPr>
              <a:t>Z</a:t>
            </a:r>
            <a:r>
              <a:rPr lang="hr-HR" sz="2800" dirty="0" smtClean="0"/>
              <a:t>aprešić, </a:t>
            </a:r>
            <a:r>
              <a:rPr lang="hr-HR" sz="2800" dirty="0" smtClean="0">
                <a:solidFill>
                  <a:srgbClr val="C00000"/>
                </a:solidFill>
              </a:rPr>
              <a:t>S</a:t>
            </a:r>
            <a:r>
              <a:rPr lang="hr-HR" sz="2800" dirty="0" smtClean="0"/>
              <a:t>lavonski </a:t>
            </a:r>
            <a:r>
              <a:rPr lang="hr-HR" sz="2800" dirty="0" smtClean="0">
                <a:solidFill>
                  <a:srgbClr val="C00000"/>
                </a:solidFill>
              </a:rPr>
              <a:t>B</a:t>
            </a:r>
            <a:r>
              <a:rPr lang="hr-HR" sz="2800" dirty="0" smtClean="0"/>
              <a:t>rod, </a:t>
            </a:r>
            <a:r>
              <a:rPr lang="hr-HR" sz="2800" dirty="0" smtClean="0">
                <a:solidFill>
                  <a:srgbClr val="C00000"/>
                </a:solidFill>
              </a:rPr>
              <a:t>V</a:t>
            </a:r>
            <a:r>
              <a:rPr lang="hr-HR" sz="2800" dirty="0" smtClean="0"/>
              <a:t>elika </a:t>
            </a:r>
            <a:r>
              <a:rPr lang="hr-HR" sz="2800" dirty="0" smtClean="0">
                <a:solidFill>
                  <a:srgbClr val="C00000"/>
                </a:solidFill>
              </a:rPr>
              <a:t>G</a:t>
            </a:r>
            <a:r>
              <a:rPr lang="hr-HR" sz="2800" dirty="0" smtClean="0"/>
              <a:t>orica, </a:t>
            </a:r>
            <a:r>
              <a:rPr lang="hr-HR" sz="2800" dirty="0" smtClean="0">
                <a:solidFill>
                  <a:srgbClr val="C00000"/>
                </a:solidFill>
              </a:rPr>
              <a:t>H</a:t>
            </a:r>
            <a:r>
              <a:rPr lang="hr-HR" sz="2800" dirty="0" smtClean="0"/>
              <a:t>um na </a:t>
            </a:r>
            <a:r>
              <a:rPr lang="hr-HR" sz="2800" dirty="0" smtClean="0">
                <a:solidFill>
                  <a:srgbClr val="C00000"/>
                </a:solidFill>
              </a:rPr>
              <a:t>S</a:t>
            </a:r>
            <a:r>
              <a:rPr lang="hr-HR" sz="2800" dirty="0" smtClean="0"/>
              <a:t>utli, </a:t>
            </a:r>
            <a:r>
              <a:rPr lang="hr-HR" sz="2800" dirty="0" smtClean="0">
                <a:solidFill>
                  <a:srgbClr val="C00000"/>
                </a:solidFill>
              </a:rPr>
              <a:t>S</a:t>
            </a:r>
            <a:r>
              <a:rPr lang="hr-HR" sz="2800" dirty="0" smtClean="0"/>
              <a:t>plit, </a:t>
            </a:r>
            <a:r>
              <a:rPr lang="hr-HR" sz="2800" dirty="0" smtClean="0">
                <a:solidFill>
                  <a:srgbClr val="C00000"/>
                </a:solidFill>
              </a:rPr>
              <a:t>B</a:t>
            </a:r>
            <a:r>
              <a:rPr lang="hr-HR" sz="2800" dirty="0" smtClean="0"/>
              <a:t>abina </a:t>
            </a:r>
            <a:r>
              <a:rPr lang="hr-HR" sz="2800" dirty="0" smtClean="0">
                <a:solidFill>
                  <a:srgbClr val="C00000"/>
                </a:solidFill>
              </a:rPr>
              <a:t>G</a:t>
            </a:r>
            <a:r>
              <a:rPr lang="hr-HR" sz="2800" dirty="0" smtClean="0"/>
              <a:t>reda</a:t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>
                <a:solidFill>
                  <a:srgbClr val="FF0000"/>
                </a:solidFill>
              </a:rPr>
              <a:t>Imena ulica i </a:t>
            </a:r>
            <a:r>
              <a:rPr lang="hr-HR" sz="2800" dirty="0" smtClean="0">
                <a:solidFill>
                  <a:srgbClr val="FF0000"/>
                </a:solidFill>
              </a:rPr>
              <a:t>trgova</a:t>
            </a:r>
            <a:br>
              <a:rPr lang="hr-HR" sz="2800" dirty="0" smtClean="0">
                <a:solidFill>
                  <a:srgbClr val="FF0000"/>
                </a:solidFill>
              </a:rPr>
            </a:br>
            <a:r>
              <a:rPr lang="hr-HR" sz="2800" dirty="0" smtClean="0">
                <a:solidFill>
                  <a:srgbClr val="FF0000"/>
                </a:solidFill>
              </a:rPr>
              <a:t>U</a:t>
            </a:r>
            <a:r>
              <a:rPr lang="hr-HR" sz="2800" dirty="0" smtClean="0"/>
              <a:t>lica</a:t>
            </a:r>
            <a:r>
              <a:rPr lang="hr-HR" sz="2800" dirty="0" smtClean="0">
                <a:solidFill>
                  <a:srgbClr val="FF0000"/>
                </a:solidFill>
              </a:rPr>
              <a:t> Lj</a:t>
            </a:r>
            <a:r>
              <a:rPr lang="hr-HR" sz="2800" dirty="0" smtClean="0"/>
              <a:t>udevita</a:t>
            </a:r>
            <a:r>
              <a:rPr lang="hr-HR" sz="2800" dirty="0" smtClean="0">
                <a:solidFill>
                  <a:srgbClr val="FF0000"/>
                </a:solidFill>
              </a:rPr>
              <a:t> G</a:t>
            </a:r>
            <a:r>
              <a:rPr lang="hr-HR" sz="2800" dirty="0" smtClean="0"/>
              <a:t>aja,</a:t>
            </a:r>
            <a:r>
              <a:rPr lang="hr-HR" sz="2800" dirty="0" smtClean="0">
                <a:solidFill>
                  <a:srgbClr val="FF0000"/>
                </a:solidFill>
              </a:rPr>
              <a:t> G</a:t>
            </a:r>
            <a:r>
              <a:rPr lang="hr-HR" sz="2800" dirty="0" smtClean="0"/>
              <a:t>ajeva</a:t>
            </a:r>
            <a:r>
              <a:rPr lang="hr-HR" sz="2800" dirty="0" smtClean="0">
                <a:solidFill>
                  <a:srgbClr val="FF0000"/>
                </a:solidFill>
              </a:rPr>
              <a:t> </a:t>
            </a:r>
            <a:r>
              <a:rPr lang="hr-HR" sz="2800" dirty="0" smtClean="0"/>
              <a:t>ulica,</a:t>
            </a:r>
            <a:r>
              <a:rPr lang="hr-HR" sz="2800" dirty="0" smtClean="0">
                <a:solidFill>
                  <a:srgbClr val="FF0000"/>
                </a:solidFill>
              </a:rPr>
              <a:t> U</a:t>
            </a:r>
            <a:r>
              <a:rPr lang="hr-HR" sz="2800" dirty="0" smtClean="0"/>
              <a:t>lica</a:t>
            </a:r>
            <a:r>
              <a:rPr lang="hr-HR" sz="2800" dirty="0" smtClean="0">
                <a:solidFill>
                  <a:srgbClr val="FF0000"/>
                </a:solidFill>
              </a:rPr>
              <a:t> </a:t>
            </a:r>
            <a:r>
              <a:rPr lang="hr-HR" sz="2800" dirty="0" smtClean="0"/>
              <a:t>obrtnika,</a:t>
            </a:r>
            <a:r>
              <a:rPr lang="hr-HR" sz="2800" dirty="0" smtClean="0">
                <a:solidFill>
                  <a:srgbClr val="FF0000"/>
                </a:solidFill>
              </a:rPr>
              <a:t> T</a:t>
            </a:r>
            <a:r>
              <a:rPr lang="hr-HR" sz="2800" dirty="0" smtClean="0"/>
              <a:t>rg</a:t>
            </a:r>
            <a:r>
              <a:rPr lang="hr-HR" sz="2800" dirty="0" smtClean="0">
                <a:solidFill>
                  <a:srgbClr val="FF0000"/>
                </a:solidFill>
              </a:rPr>
              <a:t> </a:t>
            </a:r>
            <a:r>
              <a:rPr lang="hr-HR" sz="2800" dirty="0" smtClean="0"/>
              <a:t>doktora</a:t>
            </a:r>
            <a:r>
              <a:rPr lang="hr-HR" sz="2800" dirty="0" smtClean="0">
                <a:solidFill>
                  <a:srgbClr val="FF0000"/>
                </a:solidFill>
              </a:rPr>
              <a:t> F</a:t>
            </a:r>
            <a:r>
              <a:rPr lang="hr-HR" sz="2800" dirty="0" smtClean="0"/>
              <a:t>ranje</a:t>
            </a:r>
            <a:r>
              <a:rPr lang="hr-HR" sz="2800" dirty="0" smtClean="0">
                <a:solidFill>
                  <a:srgbClr val="FF0000"/>
                </a:solidFill>
              </a:rPr>
              <a:t> T</a:t>
            </a:r>
            <a:r>
              <a:rPr lang="hr-HR" sz="2800" dirty="0" smtClean="0"/>
              <a:t>uđmana, </a:t>
            </a:r>
            <a:r>
              <a:rPr lang="hr-HR" sz="2800" dirty="0" smtClean="0">
                <a:solidFill>
                  <a:srgbClr val="C00000"/>
                </a:solidFill>
              </a:rPr>
              <a:t>T</a:t>
            </a:r>
            <a:r>
              <a:rPr lang="hr-HR" sz="2800" dirty="0" smtClean="0"/>
              <a:t>uđmanov trg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>
                <a:solidFill>
                  <a:srgbClr val="FF0000"/>
                </a:solidFill>
              </a:rPr>
              <a:t/>
            </a:r>
            <a:br>
              <a:rPr lang="hr-HR" sz="2800" dirty="0">
                <a:solidFill>
                  <a:srgbClr val="FF0000"/>
                </a:solidFill>
              </a:rPr>
            </a:br>
            <a:r>
              <a:rPr lang="hr-HR" sz="2800" dirty="0">
                <a:solidFill>
                  <a:srgbClr val="FF0000"/>
                </a:solidFill>
              </a:rPr>
              <a:t/>
            </a:r>
            <a:br>
              <a:rPr lang="hr-HR" sz="2800" dirty="0">
                <a:solidFill>
                  <a:srgbClr val="FF0000"/>
                </a:solidFill>
              </a:rPr>
            </a:b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7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Pročitaj riječi: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686800" cy="1614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dirty="0" smtClean="0"/>
              <a:t>cvijeće</a:t>
            </a:r>
            <a:r>
              <a:rPr lang="hr-HR" dirty="0" smtClean="0"/>
              <a:t>	</a:t>
            </a:r>
            <a:r>
              <a:rPr lang="vi-VN" dirty="0" smtClean="0"/>
              <a:t>djetlić</a:t>
            </a:r>
            <a:r>
              <a:rPr lang="hr-HR" dirty="0" smtClean="0"/>
              <a:t>		</a:t>
            </a:r>
            <a:r>
              <a:rPr lang="vi-VN" dirty="0" smtClean="0"/>
              <a:t>dječak</a:t>
            </a:r>
            <a:r>
              <a:rPr lang="hr-HR" dirty="0" smtClean="0"/>
              <a:t> 	</a:t>
            </a:r>
            <a:r>
              <a:rPr lang="vi-VN" dirty="0" smtClean="0"/>
              <a:t>snijeg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vi-VN" dirty="0" smtClean="0"/>
              <a:t>džep</a:t>
            </a:r>
            <a:r>
              <a:rPr lang="hr-HR" dirty="0"/>
              <a:t>	</a:t>
            </a:r>
            <a:r>
              <a:rPr lang="hr-HR" dirty="0" smtClean="0"/>
              <a:t>	</a:t>
            </a:r>
            <a:r>
              <a:rPr lang="vi-VN" dirty="0" smtClean="0"/>
              <a:t>đurđica</a:t>
            </a:r>
            <a:r>
              <a:rPr lang="hr-HR" dirty="0"/>
              <a:t>	</a:t>
            </a:r>
            <a:r>
              <a:rPr lang="vi-VN" dirty="0" smtClean="0"/>
              <a:t>đak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4071942"/>
            <a:ext cx="4043362" cy="2054221"/>
          </a:xfrm>
        </p:spPr>
        <p:txBody>
          <a:bodyPr>
            <a:normAutofit/>
          </a:bodyPr>
          <a:lstStyle/>
          <a:p>
            <a:r>
              <a:rPr lang="hr-HR" dirty="0" smtClean="0"/>
              <a:t>Glasovne skupove ije/je</a:t>
            </a:r>
          </a:p>
          <a:p>
            <a:pPr>
              <a:buNone/>
            </a:pPr>
            <a:r>
              <a:rPr lang="hr-HR" dirty="0" smtClean="0"/>
              <a:t>i glasove č, ć, dž, đ valja</a:t>
            </a:r>
          </a:p>
          <a:p>
            <a:pPr>
              <a:buNone/>
            </a:pPr>
            <a:r>
              <a:rPr lang="hr-HR" dirty="0" smtClean="0"/>
              <a:t>pravilno pisati i izgovarati.</a:t>
            </a:r>
            <a:endParaRPr lang="hr-HR" dirty="0"/>
          </a:p>
        </p:txBody>
      </p:sp>
      <p:pic>
        <p:nvPicPr>
          <p:cNvPr id="5" name="Picture 4" descr="sova učitel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4286256"/>
            <a:ext cx="2713440" cy="2208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Prepiši u bilježnicu:</a:t>
            </a:r>
            <a:endParaRPr lang="hr-HR" dirty="0"/>
          </a:p>
        </p:txBody>
      </p:sp>
      <p:sp>
        <p:nvSpPr>
          <p:cNvPr id="4" name="Rounded Rectangle 3"/>
          <p:cNvSpPr/>
          <p:nvPr/>
        </p:nvSpPr>
        <p:spPr>
          <a:xfrm>
            <a:off x="285720" y="1357298"/>
            <a:ext cx="8572560" cy="4929222"/>
          </a:xfrm>
          <a:prstGeom prst="roundRect">
            <a:avLst/>
          </a:prstGeom>
          <a:solidFill>
            <a:srgbClr val="BDFF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solidFill>
                  <a:srgbClr val="FF0000"/>
                </a:solidFill>
              </a:rPr>
              <a:t>Pisanje – poštivanje pravopisne norme</a:t>
            </a:r>
          </a:p>
          <a:p>
            <a:endParaRPr lang="vi-VN" dirty="0" smtClean="0"/>
          </a:p>
          <a:p>
            <a:r>
              <a:rPr lang="vi-VN" dirty="0" smtClean="0"/>
              <a:t>.</a:t>
            </a:r>
            <a:endParaRPr lang="hr-HR" dirty="0" smtClean="0"/>
          </a:p>
          <a:p>
            <a:endParaRPr lang="vi-VN" dirty="0" smtClean="0"/>
          </a:p>
          <a:p>
            <a:pPr algn="ctr"/>
            <a:r>
              <a:rPr lang="vi-VN" dirty="0" smtClean="0">
                <a:solidFill>
                  <a:srgbClr val="FF0000"/>
                </a:solidFill>
              </a:rPr>
              <a:t>IJE JE Č Ć Dž Đ</a:t>
            </a:r>
            <a:endParaRPr lang="hr-HR" dirty="0" smtClean="0">
              <a:solidFill>
                <a:srgbClr val="FF0000"/>
              </a:solidFill>
            </a:endParaRPr>
          </a:p>
          <a:p>
            <a:pPr algn="ctr"/>
            <a:endParaRPr lang="vi-VN" dirty="0" smtClean="0"/>
          </a:p>
          <a:p>
            <a:r>
              <a:rPr lang="vi-VN" dirty="0" smtClean="0">
                <a:solidFill>
                  <a:schemeClr val="tx1"/>
                </a:solidFill>
              </a:rPr>
              <a:t>cvijeće dječak djevojčica djetlić džep đak</a:t>
            </a:r>
          </a:p>
          <a:p>
            <a:r>
              <a:rPr lang="vi-VN" dirty="0" smtClean="0">
                <a:solidFill>
                  <a:schemeClr val="tx1"/>
                </a:solidFill>
              </a:rPr>
              <a:t>snijeg pjesma ptičica proljeće džip rođendan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Domaća zadaća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38" y="1571612"/>
            <a:ext cx="4043362" cy="4554551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Radna bilježnica:</a:t>
            </a:r>
          </a:p>
          <a:p>
            <a:pPr>
              <a:buNone/>
            </a:pPr>
            <a:r>
              <a:rPr lang="hr-HR" dirty="0" smtClean="0"/>
              <a:t>str. 90. </a:t>
            </a:r>
            <a:r>
              <a:rPr lang="hr-HR" dirty="0" smtClean="0"/>
              <a:t>; 3. zadatak i</a:t>
            </a:r>
          </a:p>
          <a:p>
            <a:pPr>
              <a:buNone/>
            </a:pPr>
            <a:r>
              <a:rPr lang="hr-HR" dirty="0" smtClean="0"/>
              <a:t>str. 91.; 4. i 5. zadatak</a:t>
            </a:r>
            <a:endParaRPr lang="hr-HR" dirty="0"/>
          </a:p>
        </p:txBody>
      </p:sp>
      <p:pic>
        <p:nvPicPr>
          <p:cNvPr id="5" name="Picture 4" descr="sova učitel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928934"/>
            <a:ext cx="3427820" cy="2789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233</Words>
  <Application>Microsoft Office PowerPoint</Application>
  <PresentationFormat>Prikaz na zaslonu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Theme</vt:lpstr>
      <vt:lpstr>Pisanje – poštivanje pravopisne norme</vt:lpstr>
      <vt:lpstr>PowerPointova prezentacija</vt:lpstr>
      <vt:lpstr>Pročitaj rečenice:</vt:lpstr>
      <vt:lpstr>Pročitaj imenice u rečenicama.  Koje su imenice napisane velikim početnim slovom?</vt:lpstr>
      <vt:lpstr>Što još pišemo velikim početnim slovom?</vt:lpstr>
      <vt:lpstr>Imena naseljenih mjesta Zaprešić, Slavonski Brod, Velika Gorica, Hum na Sutli, Split, Babina Greda  Imena ulica i trgova Ulica Ljudevita Gaja, Gajeva ulica, Ulica obrtnika, Trg doktora Franje Tuđmana, Tuđmanov trg    </vt:lpstr>
      <vt:lpstr>Pročitaj riječi:</vt:lpstr>
      <vt:lpstr>Prepiši u bilježnicu:</vt:lpstr>
      <vt:lpstr>Domaća zadaća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Pisanje – poštivanje pravopisne norme</dc:title>
  <dc:creator>Goran Babić</dc:creator>
  <cp:lastModifiedBy>Martina</cp:lastModifiedBy>
  <cp:revision>3</cp:revision>
  <dcterms:created xsi:type="dcterms:W3CDTF">2020-03-22T13:03:01Z</dcterms:created>
  <dcterms:modified xsi:type="dcterms:W3CDTF">2020-03-22T15:29:22Z</dcterms:modified>
</cp:coreProperties>
</file>