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8" r:id="rId3"/>
    <p:sldId id="275" r:id="rId4"/>
    <p:sldId id="256" r:id="rId5"/>
    <p:sldId id="258" r:id="rId6"/>
    <p:sldId id="262" r:id="rId7"/>
    <p:sldId id="264" r:id="rId8"/>
    <p:sldId id="265" r:id="rId9"/>
    <p:sldId id="270" r:id="rId10"/>
    <p:sldId id="273" r:id="rId11"/>
    <p:sldId id="276" r:id="rId12"/>
    <p:sldId id="274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70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021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438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52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39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34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069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7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9106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10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</a:rPr>
              <a:pPr>
                <a:defRPr/>
              </a:pPr>
              <a:t>‹#›</a:t>
            </a:fld>
            <a:endParaRPr lang="hr-HR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7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F1F96F0-A2E0-43EE-8405-6159280BE171}" type="datetimeFigureOut">
              <a:rPr lang="hr-HR" smtClean="0"/>
              <a:pPr/>
              <a:t>19.3.2020.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24B2FDD-884B-4C76-B3FA-AECD58AF430E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Tahoma" pitchFamily="34" charset="0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7F3EFBB-4EA9-4EF5-9032-3BD090FEA182}" type="slidenum">
              <a:rPr lang="hr-HR" smtClean="0">
                <a:solidFill>
                  <a:srgbClr val="073E87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>
              <a:solidFill>
                <a:srgbClr val="073E87"/>
              </a:solidFill>
              <a:latin typeface="Tahom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87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MATEMATIKA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681" y="1124744"/>
            <a:ext cx="5275347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1161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87" y="2924944"/>
            <a:ext cx="2121145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7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7772400" cy="1780108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chemeClr val="tx1"/>
                </a:solidFill>
              </a:rPr>
              <a:t>Domaća zadaća</a:t>
            </a:r>
            <a:endParaRPr lang="hr-HR" sz="3600" dirty="0">
              <a:solidFill>
                <a:schemeClr val="tx1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87624" y="2564904"/>
            <a:ext cx="6400800" cy="2952328"/>
          </a:xfrm>
        </p:spPr>
        <p:txBody>
          <a:bodyPr/>
          <a:lstStyle/>
          <a:p>
            <a:r>
              <a:rPr lang="hr-HR" sz="2800" dirty="0" smtClean="0">
                <a:solidFill>
                  <a:schemeClr val="tx1"/>
                </a:solidFill>
              </a:rPr>
              <a:t>Usmeno vježbaj dijeljenje brojem 2.</a:t>
            </a:r>
          </a:p>
          <a:p>
            <a:r>
              <a:rPr lang="hr-HR" sz="2800" dirty="0" smtClean="0">
                <a:solidFill>
                  <a:schemeClr val="tx1"/>
                </a:solidFill>
              </a:rPr>
              <a:t>Riješi 4., 5. i 6. zadatak u udžbeniku na 49. stranici te 7. i 8. zadatak u udžbeniku na 50. stranici.</a:t>
            </a:r>
          </a:p>
          <a:p>
            <a:endParaRPr lang="hr-HR" sz="2800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2120900" cy="172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2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8201"/>
            <a:ext cx="1512168" cy="79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81" y="1615897"/>
            <a:ext cx="1517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168" y="1615898"/>
            <a:ext cx="1517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872" y="1565147"/>
            <a:ext cx="1517650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ravokutnik 2"/>
          <p:cNvSpPr/>
          <p:nvPr/>
        </p:nvSpPr>
        <p:spPr>
          <a:xfrm>
            <a:off x="261811" y="2453715"/>
            <a:ext cx="66144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2   +   2   +   </a:t>
            </a:r>
            <a:r>
              <a:rPr lang="hr-HR" sz="2800" dirty="0" err="1" smtClean="0"/>
              <a:t>2</a:t>
            </a:r>
            <a:r>
              <a:rPr lang="hr-HR" sz="2800" dirty="0" smtClean="0"/>
              <a:t>  +  2   +   </a:t>
            </a:r>
            <a:r>
              <a:rPr lang="hr-HR" sz="2800" dirty="0" err="1" smtClean="0"/>
              <a:t>2</a:t>
            </a:r>
            <a:r>
              <a:rPr lang="hr-HR" sz="2800" dirty="0" smtClean="0"/>
              <a:t>   +   2    +  </a:t>
            </a:r>
            <a:r>
              <a:rPr lang="hr-HR" sz="2800" dirty="0" err="1" smtClean="0"/>
              <a:t>2</a:t>
            </a:r>
            <a:r>
              <a:rPr lang="hr-HR" sz="2800" dirty="0" smtClean="0"/>
              <a:t>  +   2  =16</a:t>
            </a:r>
            <a:endParaRPr lang="hr-HR" sz="2800" dirty="0"/>
          </a:p>
        </p:txBody>
      </p:sp>
      <p:sp>
        <p:nvSpPr>
          <p:cNvPr id="4" name="Pravokutnik 3"/>
          <p:cNvSpPr/>
          <p:nvPr/>
        </p:nvSpPr>
        <p:spPr>
          <a:xfrm>
            <a:off x="2730874" y="3038490"/>
            <a:ext cx="210192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r-HR" dirty="0" smtClean="0"/>
          </a:p>
          <a:p>
            <a:r>
              <a:rPr lang="hr-HR" sz="2800" dirty="0" smtClean="0"/>
              <a:t>8 </a:t>
            </a:r>
            <a:r>
              <a:rPr lang="hr-HR" sz="2800" dirty="0"/>
              <a:t>· 2 = </a:t>
            </a:r>
            <a:r>
              <a:rPr lang="hr-HR" sz="2800" dirty="0" smtClean="0"/>
              <a:t>16 </a:t>
            </a:r>
            <a:endParaRPr lang="hr-HR" sz="2800" dirty="0"/>
          </a:p>
        </p:txBody>
      </p:sp>
      <p:sp>
        <p:nvSpPr>
          <p:cNvPr id="5" name="TekstniOkvir 4"/>
          <p:cNvSpPr txBox="1"/>
          <p:nvPr/>
        </p:nvSpPr>
        <p:spPr>
          <a:xfrm>
            <a:off x="2889603" y="2976935"/>
            <a:ext cx="16895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ili kraće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395536" y="3838709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/>
              <a:t>Množenje je kraći postupak uzastopnog zbrajanja istog broja.</a:t>
            </a:r>
            <a:endParaRPr lang="hr-HR" sz="2000" b="1" dirty="0"/>
          </a:p>
        </p:txBody>
      </p:sp>
      <p:sp>
        <p:nvSpPr>
          <p:cNvPr id="7" name="Pravokutnik 6"/>
          <p:cNvSpPr/>
          <p:nvPr/>
        </p:nvSpPr>
        <p:spPr>
          <a:xfrm>
            <a:off x="2819470" y="4404693"/>
            <a:ext cx="1534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dirty="0" smtClean="0"/>
              <a:t>2 </a:t>
            </a:r>
            <a:r>
              <a:rPr lang="hr-HR" sz="2800" dirty="0"/>
              <a:t>· </a:t>
            </a:r>
            <a:r>
              <a:rPr lang="hr-HR" sz="2800" dirty="0" smtClean="0"/>
              <a:t>8 </a:t>
            </a:r>
            <a:r>
              <a:rPr lang="hr-HR" sz="2800" dirty="0"/>
              <a:t>= </a:t>
            </a:r>
            <a:r>
              <a:rPr lang="hr-HR" sz="2800" dirty="0" smtClean="0"/>
              <a:t>16 </a:t>
            </a:r>
            <a:endParaRPr lang="hr-HR" sz="28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539552" y="530120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Zamijene li faktori mjesta umnožak ( produkt ) se ne mijenja.</a:t>
            </a:r>
            <a:endParaRPr lang="hr-HR" b="1" dirty="0"/>
          </a:p>
        </p:txBody>
      </p:sp>
      <p:sp>
        <p:nvSpPr>
          <p:cNvPr id="9" name="TekstniOkvir 8"/>
          <p:cNvSpPr txBox="1"/>
          <p:nvPr/>
        </p:nvSpPr>
        <p:spPr>
          <a:xfrm>
            <a:off x="361387" y="620688"/>
            <a:ext cx="267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Ponovimo: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86142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sz="4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Dijeljenje </a:t>
            </a:r>
            <a:r>
              <a:rPr lang="hr-HR" sz="4800" dirty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brojem </a:t>
            </a:r>
            <a:r>
              <a:rPr lang="hr-HR" sz="4800" dirty="0" smtClean="0"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Gill Sans MT"/>
              </a:rPr>
              <a:t>2</a:t>
            </a:r>
            <a:endParaRPr lang="hr-H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3886"/>
            <a:ext cx="2448272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3645026"/>
            <a:ext cx="3278155" cy="217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238" y="3645025"/>
            <a:ext cx="3660983" cy="1980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46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1258500" y="476671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/>
              <a:t>U autobusu je bilo 6 putnika</a:t>
            </a:r>
            <a:r>
              <a:rPr lang="pl-PL" sz="2400" b="1" dirty="0" smtClean="0"/>
              <a:t>.</a:t>
            </a:r>
            <a:r>
              <a:rPr lang="hr-HR" sz="2400" b="1" dirty="0" smtClean="0"/>
              <a:t> Na  svakoj stanici izašlo je dvoje putnika. Na koliko je stanica vozač zaustavio autobus?</a:t>
            </a:r>
            <a:endParaRPr lang="hr-HR" sz="2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498" y="2304162"/>
            <a:ext cx="1606832" cy="1203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982" y="2305998"/>
            <a:ext cx="1603375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733" y="2289056"/>
            <a:ext cx="160337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467544" y="3796255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 6</a:t>
            </a:r>
            <a:endParaRPr lang="hr-HR" sz="3600" b="1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513" y="3692334"/>
            <a:ext cx="785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735" y="3694350"/>
            <a:ext cx="785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380" y="3660132"/>
            <a:ext cx="785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1258500" y="3782750"/>
            <a:ext cx="4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- </a:t>
            </a:r>
            <a:endParaRPr lang="hr-HR" sz="3600" b="1" dirty="0"/>
          </a:p>
        </p:txBody>
      </p:sp>
      <p:sp>
        <p:nvSpPr>
          <p:cNvPr id="6" name="TekstniOkvir 5"/>
          <p:cNvSpPr txBox="1"/>
          <p:nvPr/>
        </p:nvSpPr>
        <p:spPr>
          <a:xfrm>
            <a:off x="7134745" y="3749150"/>
            <a:ext cx="432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=</a:t>
            </a:r>
            <a:endParaRPr lang="hr-HR" sz="3600" b="1" dirty="0"/>
          </a:p>
        </p:txBody>
      </p:sp>
      <p:sp>
        <p:nvSpPr>
          <p:cNvPr id="7" name="TekstniOkvir 6"/>
          <p:cNvSpPr txBox="1"/>
          <p:nvPr/>
        </p:nvSpPr>
        <p:spPr>
          <a:xfrm>
            <a:off x="7853745" y="3749149"/>
            <a:ext cx="50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0</a:t>
            </a:r>
            <a:endParaRPr lang="hr-HR" sz="3600" b="1" dirty="0"/>
          </a:p>
        </p:txBody>
      </p:sp>
      <p:sp>
        <p:nvSpPr>
          <p:cNvPr id="8" name="Dijagram toka: Poveznik 7"/>
          <p:cNvSpPr/>
          <p:nvPr/>
        </p:nvSpPr>
        <p:spPr>
          <a:xfrm>
            <a:off x="467544" y="3782750"/>
            <a:ext cx="576064" cy="579132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795" y="3804290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724" y="3816604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662" y="3770691"/>
            <a:ext cx="603250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avni poveznik sa strelicom 9"/>
          <p:cNvCxnSpPr/>
          <p:nvPr/>
        </p:nvCxnSpPr>
        <p:spPr>
          <a:xfrm>
            <a:off x="996543" y="4470604"/>
            <a:ext cx="1964579" cy="10857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>
            <a:off x="2770934" y="4352040"/>
            <a:ext cx="1127801" cy="1142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sa strelicom 15"/>
          <p:cNvCxnSpPr>
            <a:endCxn id="4118" idx="0"/>
          </p:cNvCxnSpPr>
          <p:nvPr/>
        </p:nvCxnSpPr>
        <p:spPr>
          <a:xfrm flipH="1">
            <a:off x="4029012" y="4407540"/>
            <a:ext cx="262630" cy="108716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/>
          <p:cNvCxnSpPr/>
          <p:nvPr/>
        </p:nvCxnSpPr>
        <p:spPr>
          <a:xfrm flipH="1">
            <a:off x="4253349" y="4470604"/>
            <a:ext cx="1808071" cy="1024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4449" y="5494700"/>
            <a:ext cx="781050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8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105" y="5494701"/>
            <a:ext cx="785813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Pravokutnik 22"/>
          <p:cNvSpPr/>
          <p:nvPr/>
        </p:nvSpPr>
        <p:spPr>
          <a:xfrm>
            <a:off x="3037873" y="5547679"/>
            <a:ext cx="4283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 smtClean="0">
                <a:solidFill>
                  <a:prstClr val="black"/>
                </a:solidFill>
              </a:rPr>
              <a:t>6</a:t>
            </a:r>
            <a:endParaRPr lang="hr-HR" sz="3600" b="1" dirty="0">
              <a:solidFill>
                <a:prstClr val="black"/>
              </a:solidFill>
            </a:endParaRPr>
          </a:p>
        </p:txBody>
      </p:sp>
      <p:sp>
        <p:nvSpPr>
          <p:cNvPr id="27" name="TekstniOkvir 26"/>
          <p:cNvSpPr txBox="1"/>
          <p:nvPr/>
        </p:nvSpPr>
        <p:spPr>
          <a:xfrm>
            <a:off x="3455519" y="5566706"/>
            <a:ext cx="361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:</a:t>
            </a:r>
            <a:endParaRPr lang="hr-HR" sz="3600" b="1" dirty="0"/>
          </a:p>
        </p:txBody>
      </p:sp>
      <p:sp>
        <p:nvSpPr>
          <p:cNvPr id="30" name="TekstniOkvir 29"/>
          <p:cNvSpPr txBox="1"/>
          <p:nvPr/>
        </p:nvSpPr>
        <p:spPr>
          <a:xfrm>
            <a:off x="4887382" y="3796255"/>
            <a:ext cx="4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- </a:t>
            </a:r>
            <a:endParaRPr lang="hr-HR" sz="3600" b="1" dirty="0"/>
          </a:p>
        </p:txBody>
      </p:sp>
      <p:sp>
        <p:nvSpPr>
          <p:cNvPr id="31" name="TekstniOkvir 30"/>
          <p:cNvSpPr txBox="1"/>
          <p:nvPr/>
        </p:nvSpPr>
        <p:spPr>
          <a:xfrm>
            <a:off x="3080413" y="3824273"/>
            <a:ext cx="4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/>
              <a:t> -</a:t>
            </a:r>
            <a:endParaRPr lang="hr-HR" sz="3600" b="1" dirty="0"/>
          </a:p>
        </p:txBody>
      </p:sp>
      <p:sp>
        <p:nvSpPr>
          <p:cNvPr id="33" name="Pravokutnik 32"/>
          <p:cNvSpPr/>
          <p:nvPr/>
        </p:nvSpPr>
        <p:spPr>
          <a:xfrm>
            <a:off x="4869548" y="5566706"/>
            <a:ext cx="402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r-HR" sz="3600" b="1" dirty="0" smtClean="0">
                <a:solidFill>
                  <a:prstClr val="black"/>
                </a:solidFill>
              </a:rPr>
              <a:t>3</a:t>
            </a:r>
            <a:endParaRPr lang="hr-HR" sz="36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5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 animBg="1"/>
      <p:bldP spid="23" grpId="0"/>
      <p:bldP spid="27" grpId="0"/>
      <p:bldP spid="30" grpId="0"/>
      <p:bldP spid="31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802638"/>
            <a:ext cx="8436552" cy="4267809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hr-HR" altLang="sr-Latn-RS" sz="2800" dirty="0" smtClean="0"/>
          </a:p>
          <a:p>
            <a:pPr>
              <a:buFont typeface="Wingdings" pitchFamily="2" charset="2"/>
              <a:buNone/>
            </a:pPr>
            <a:r>
              <a:rPr lang="hr-HR" altLang="sr-Latn-RS" sz="2800" dirty="0" smtClean="0"/>
              <a:t>         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 smtClean="0"/>
              <a:t>           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 smtClean="0"/>
              <a:t>  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 smtClean="0"/>
              <a:t>  </a:t>
            </a:r>
          </a:p>
          <a:p>
            <a:pPr>
              <a:buFont typeface="Wingdings" pitchFamily="2" charset="2"/>
              <a:buNone/>
            </a:pPr>
            <a:r>
              <a:rPr lang="hr-HR" altLang="sr-Latn-RS" sz="2800" dirty="0" smtClean="0"/>
              <a:t>      0             </a:t>
            </a:r>
            <a:r>
              <a:rPr lang="hr-HR" altLang="sr-Latn-RS" sz="2800" dirty="0" err="1" smtClean="0"/>
              <a:t>2</a:t>
            </a:r>
            <a:r>
              <a:rPr lang="hr-HR" altLang="sr-Latn-RS" sz="2800" dirty="0" smtClean="0"/>
              <a:t>              4             </a:t>
            </a:r>
            <a:r>
              <a:rPr lang="hr-HR" altLang="sr-Latn-RS" sz="2800" dirty="0" err="1" smtClean="0"/>
              <a:t>6</a:t>
            </a:r>
            <a:r>
              <a:rPr lang="hr-HR" altLang="sr-Latn-RS" sz="2800" dirty="0" smtClean="0"/>
              <a:t>            8        </a:t>
            </a:r>
          </a:p>
          <a:p>
            <a:pPr>
              <a:buFont typeface="Wingdings" pitchFamily="2" charset="2"/>
              <a:buNone/>
            </a:pPr>
            <a:endParaRPr lang="hr-HR" altLang="sr-Latn-RS" sz="2800" dirty="0" smtClean="0"/>
          </a:p>
          <a:p>
            <a:pPr>
              <a:buFont typeface="Wingdings" pitchFamily="2" charset="2"/>
              <a:buNone/>
            </a:pPr>
            <a:r>
              <a:rPr lang="hr-HR" sz="3600" b="1" dirty="0" smtClean="0"/>
              <a:t>                                  6:2=3</a:t>
            </a:r>
            <a:r>
              <a:rPr lang="hr-HR" sz="3600" b="1" dirty="0"/>
              <a:t/>
            </a:r>
            <a:br>
              <a:rPr lang="hr-HR" sz="3600" b="1" dirty="0"/>
            </a:br>
            <a:endParaRPr lang="hr-HR" altLang="sr-Latn-RS" sz="3600" dirty="0" smtClean="0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4000" b="1" dirty="0" smtClean="0">
                <a:solidFill>
                  <a:schemeClr val="tx2">
                    <a:satMod val="130000"/>
                  </a:schemeClr>
                </a:solidFill>
              </a:rPr>
              <a:t>6:2 </a:t>
            </a:r>
            <a:br>
              <a:rPr lang="hr-HR" sz="4000" b="1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hr-HR" sz="4000" b="1" dirty="0" smtClean="0">
                <a:solidFill>
                  <a:schemeClr val="tx2">
                    <a:satMod val="130000"/>
                  </a:schemeClr>
                </a:solidFill>
              </a:rPr>
              <a:t>na brojevnoj crti 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 flipV="1">
            <a:off x="888737" y="3835639"/>
            <a:ext cx="7542582" cy="247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900113" y="3764202"/>
            <a:ext cx="18336" cy="148815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 sz="200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19" name="Line 9"/>
          <p:cNvSpPr>
            <a:spLocks noChangeShapeType="1"/>
          </p:cNvSpPr>
          <p:nvPr/>
        </p:nvSpPr>
        <p:spPr bwMode="auto">
          <a:xfrm>
            <a:off x="1476375" y="3764202"/>
            <a:ext cx="0" cy="14881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22" name="Line 12"/>
          <p:cNvSpPr>
            <a:spLocks noChangeShapeType="1"/>
          </p:cNvSpPr>
          <p:nvPr/>
        </p:nvSpPr>
        <p:spPr bwMode="auto">
          <a:xfrm>
            <a:off x="3203575" y="3784580"/>
            <a:ext cx="0" cy="1444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25" name="Line 15"/>
          <p:cNvSpPr>
            <a:spLocks noChangeShapeType="1"/>
          </p:cNvSpPr>
          <p:nvPr/>
        </p:nvSpPr>
        <p:spPr bwMode="auto">
          <a:xfrm>
            <a:off x="2658324" y="3777436"/>
            <a:ext cx="0" cy="1444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28" name="Line 18"/>
          <p:cNvSpPr>
            <a:spLocks noChangeShapeType="1"/>
          </p:cNvSpPr>
          <p:nvPr/>
        </p:nvSpPr>
        <p:spPr bwMode="auto">
          <a:xfrm>
            <a:off x="5364088" y="3764203"/>
            <a:ext cx="0" cy="144462"/>
          </a:xfrm>
          <a:prstGeom prst="line">
            <a:avLst/>
          </a:prstGeom>
          <a:noFill/>
          <a:ln w="762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29" name="Line 19"/>
          <p:cNvSpPr>
            <a:spLocks noChangeShapeType="1"/>
          </p:cNvSpPr>
          <p:nvPr/>
        </p:nvSpPr>
        <p:spPr bwMode="auto">
          <a:xfrm>
            <a:off x="4842332" y="3777436"/>
            <a:ext cx="0" cy="1444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30" name="Line 20"/>
          <p:cNvSpPr>
            <a:spLocks noChangeShapeType="1"/>
          </p:cNvSpPr>
          <p:nvPr/>
        </p:nvSpPr>
        <p:spPr bwMode="auto">
          <a:xfrm>
            <a:off x="4355976" y="3777436"/>
            <a:ext cx="0" cy="144462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31" name="Line 21"/>
          <p:cNvSpPr>
            <a:spLocks noChangeShapeType="1"/>
          </p:cNvSpPr>
          <p:nvPr/>
        </p:nvSpPr>
        <p:spPr bwMode="auto">
          <a:xfrm>
            <a:off x="3779912" y="3784580"/>
            <a:ext cx="0" cy="144462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43" name="Arc 40"/>
          <p:cNvSpPr>
            <a:spLocks/>
          </p:cNvSpPr>
          <p:nvPr/>
        </p:nvSpPr>
        <p:spPr bwMode="auto">
          <a:xfrm rot="13487171" flipV="1">
            <a:off x="1097612" y="3320058"/>
            <a:ext cx="791735" cy="834870"/>
          </a:xfrm>
          <a:custGeom>
            <a:avLst/>
            <a:gdLst>
              <a:gd name="T0" fmla="*/ 0 w 29502"/>
              <a:gd name="T1" fmla="*/ 189065838 h 23003"/>
              <a:gd name="T2" fmla="*/ 1031504930 w 29502"/>
              <a:gd name="T3" fmla="*/ 2147483647 h 23003"/>
              <a:gd name="T4" fmla="*/ 276715850 w 29502"/>
              <a:gd name="T5" fmla="*/ 2147483647 h 23003"/>
              <a:gd name="T6" fmla="*/ 0 60000 65536"/>
              <a:gd name="T7" fmla="*/ 0 60000 65536"/>
              <a:gd name="T8" fmla="*/ 0 60000 65536"/>
              <a:gd name="T9" fmla="*/ 0 w 29502"/>
              <a:gd name="T10" fmla="*/ 0 h 23003"/>
              <a:gd name="T11" fmla="*/ 29502 w 29502"/>
              <a:gd name="T12" fmla="*/ 23003 h 2300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9502" h="23003" fill="none" extrusionOk="0">
                <a:moveTo>
                  <a:pt x="0" y="1497"/>
                </a:moveTo>
                <a:cubicBezTo>
                  <a:pt x="2517" y="507"/>
                  <a:pt x="5197" y="-1"/>
                  <a:pt x="7902" y="0"/>
                </a:cubicBezTo>
                <a:cubicBezTo>
                  <a:pt x="19831" y="0"/>
                  <a:pt x="29502" y="9670"/>
                  <a:pt x="29502" y="21600"/>
                </a:cubicBezTo>
                <a:cubicBezTo>
                  <a:pt x="29502" y="22068"/>
                  <a:pt x="29486" y="22535"/>
                  <a:pt x="29456" y="23003"/>
                </a:cubicBezTo>
              </a:path>
              <a:path w="29502" h="23003" stroke="0" extrusionOk="0">
                <a:moveTo>
                  <a:pt x="0" y="1497"/>
                </a:moveTo>
                <a:cubicBezTo>
                  <a:pt x="2517" y="507"/>
                  <a:pt x="5197" y="-1"/>
                  <a:pt x="7902" y="0"/>
                </a:cubicBezTo>
                <a:cubicBezTo>
                  <a:pt x="19831" y="0"/>
                  <a:pt x="29502" y="9670"/>
                  <a:pt x="29502" y="21600"/>
                </a:cubicBezTo>
                <a:cubicBezTo>
                  <a:pt x="29502" y="22068"/>
                  <a:pt x="29486" y="22535"/>
                  <a:pt x="29456" y="23003"/>
                </a:cubicBezTo>
                <a:lnTo>
                  <a:pt x="7902" y="21600"/>
                </a:lnTo>
                <a:close/>
              </a:path>
            </a:pathLst>
          </a:custGeom>
          <a:noFill/>
          <a:ln w="5715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46" name="Line 43"/>
          <p:cNvSpPr>
            <a:spLocks noChangeShapeType="1"/>
          </p:cNvSpPr>
          <p:nvPr/>
        </p:nvSpPr>
        <p:spPr bwMode="auto">
          <a:xfrm>
            <a:off x="8242431" y="3835639"/>
            <a:ext cx="377777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3347" name="Oval 44"/>
          <p:cNvSpPr>
            <a:spLocks noChangeArrowheads="1"/>
          </p:cNvSpPr>
          <p:nvPr/>
        </p:nvSpPr>
        <p:spPr bwMode="auto">
          <a:xfrm>
            <a:off x="3996407" y="3940379"/>
            <a:ext cx="719138" cy="512169"/>
          </a:xfrm>
          <a:prstGeom prst="ellipse">
            <a:avLst/>
          </a:prstGeom>
          <a:noFill/>
          <a:ln w="38100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sr-Latn-RS">
              <a:solidFill>
                <a:prstClr val="black"/>
              </a:solidFill>
            </a:endParaRPr>
          </a:p>
        </p:txBody>
      </p:sp>
      <p:pic>
        <p:nvPicPr>
          <p:cNvPr id="13351" name="Picture 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094" y="3770291"/>
            <a:ext cx="99755" cy="163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3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59" y="3366018"/>
            <a:ext cx="1165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54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751" y="3392188"/>
            <a:ext cx="1165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Line 43"/>
          <p:cNvSpPr>
            <a:spLocks noChangeShapeType="1"/>
          </p:cNvSpPr>
          <p:nvPr/>
        </p:nvSpPr>
        <p:spPr bwMode="auto">
          <a:xfrm flipH="1">
            <a:off x="888737" y="3551756"/>
            <a:ext cx="226879" cy="185737"/>
          </a:xfrm>
          <a:prstGeom prst="line">
            <a:avLst/>
          </a:prstGeom>
          <a:noFill/>
          <a:ln w="57150">
            <a:solidFill>
              <a:srgbClr val="0033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r-HR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61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3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3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13316" grpId="0" animBg="1"/>
      <p:bldP spid="13317" grpId="0" animBg="1"/>
      <p:bldP spid="13319" grpId="0" animBg="1"/>
      <p:bldP spid="13322" grpId="0" animBg="1"/>
      <p:bldP spid="13325" grpId="0" animBg="1"/>
      <p:bldP spid="13328" grpId="0" animBg="1"/>
      <p:bldP spid="13329" grpId="0" animBg="1"/>
      <p:bldP spid="13330" grpId="0" animBg="1"/>
      <p:bldP spid="13331" grpId="0" animBg="1"/>
      <p:bldP spid="13343" grpId="0" animBg="1"/>
      <p:bldP spid="13346" grpId="0" animBg="1"/>
      <p:bldP spid="13347" grpId="0" animBg="1"/>
      <p:bldP spid="4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8" y="1412776"/>
            <a:ext cx="1718320" cy="168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67" y="1417002"/>
            <a:ext cx="1718320" cy="168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050" y="1417002"/>
            <a:ext cx="17192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787" y="1411429"/>
            <a:ext cx="171926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467544" y="54867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 smtClean="0"/>
              <a:t>Na koliko bicikla možeš staviti dva kotača ako ih ima 8? </a:t>
            </a:r>
            <a:endParaRPr lang="hr-HR" sz="2400" b="1" dirty="0"/>
          </a:p>
        </p:txBody>
      </p:sp>
      <p:sp>
        <p:nvSpPr>
          <p:cNvPr id="3" name="TekstniOkvir 2"/>
          <p:cNvSpPr txBox="1"/>
          <p:nvPr/>
        </p:nvSpPr>
        <p:spPr>
          <a:xfrm>
            <a:off x="755576" y="3717033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/>
              <a:t>8-2-</a:t>
            </a:r>
            <a:r>
              <a:rPr lang="hr-HR" sz="4800" b="1" dirty="0" err="1" smtClean="0"/>
              <a:t>2</a:t>
            </a:r>
            <a:r>
              <a:rPr lang="hr-HR" sz="4800" b="1" dirty="0" smtClean="0"/>
              <a:t>-2-2=0</a:t>
            </a:r>
            <a:endParaRPr lang="hr-HR" sz="4800" b="1" dirty="0"/>
          </a:p>
        </p:txBody>
      </p:sp>
      <p:cxnSp>
        <p:nvCxnSpPr>
          <p:cNvPr id="5" name="Ravni poveznik 4"/>
          <p:cNvCxnSpPr/>
          <p:nvPr/>
        </p:nvCxnSpPr>
        <p:spPr>
          <a:xfrm flipH="1">
            <a:off x="357158" y="1428736"/>
            <a:ext cx="1872923" cy="165618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58" y="1428736"/>
            <a:ext cx="19145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70" y="1428736"/>
            <a:ext cx="19145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70" y="1428736"/>
            <a:ext cx="1914525" cy="170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niOkvir 5"/>
          <p:cNvSpPr txBox="1"/>
          <p:nvPr/>
        </p:nvSpPr>
        <p:spPr>
          <a:xfrm>
            <a:off x="850564" y="5013176"/>
            <a:ext cx="2952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800" b="1" dirty="0" smtClean="0"/>
              <a:t>8:2=4</a:t>
            </a:r>
            <a:endParaRPr lang="hr-HR" sz="4800" b="1" dirty="0"/>
          </a:p>
        </p:txBody>
      </p:sp>
    </p:spTree>
    <p:extLst>
      <p:ext uri="{BB962C8B-B14F-4D97-AF65-F5344CB8AC3E}">
        <p14:creationId xmlns:p14="http://schemas.microsoft.com/office/powerpoint/2010/main" val="3719239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76772" y="692696"/>
            <a:ext cx="3454152" cy="1008112"/>
          </a:xfrm>
        </p:spPr>
        <p:txBody>
          <a:bodyPr>
            <a:normAutofit/>
          </a:bodyPr>
          <a:lstStyle/>
          <a:p>
            <a:r>
              <a:rPr lang="hr-HR" dirty="0" smtClean="0"/>
              <a:t>10-2-</a:t>
            </a:r>
            <a:r>
              <a:rPr lang="hr-HR" dirty="0" err="1" smtClean="0"/>
              <a:t>2</a:t>
            </a:r>
            <a:r>
              <a:rPr lang="hr-HR" dirty="0" smtClean="0"/>
              <a:t>-2-2-</a:t>
            </a:r>
            <a:r>
              <a:rPr lang="hr-HR" dirty="0" err="1" smtClean="0"/>
              <a:t>2</a:t>
            </a:r>
            <a:r>
              <a:rPr lang="hr-HR" dirty="0" smtClean="0"/>
              <a:t>=0</a:t>
            </a: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745686" y="1772816"/>
            <a:ext cx="25562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+mj-lt"/>
              </a:rPr>
              <a:t>il</a:t>
            </a:r>
            <a:r>
              <a:rPr lang="hr-HR" sz="4400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hr-HR" sz="4000" dirty="0" smtClean="0">
                <a:solidFill>
                  <a:schemeClr val="bg1"/>
                </a:solidFill>
                <a:latin typeface="+mj-lt"/>
              </a:rPr>
              <a:t> kraće</a:t>
            </a:r>
            <a:endParaRPr lang="hr-HR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4462912" y="1772816"/>
            <a:ext cx="21291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4400" b="1" dirty="0" smtClean="0">
                <a:solidFill>
                  <a:schemeClr val="bg1"/>
                </a:solidFill>
              </a:rPr>
              <a:t>10 : 2 = 5</a:t>
            </a:r>
            <a:endParaRPr lang="hr-HR" sz="4400" b="1" dirty="0">
              <a:solidFill>
                <a:schemeClr val="bg1"/>
              </a:solidFill>
            </a:endParaRP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1763879" y="2996952"/>
            <a:ext cx="4680520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r-HR" dirty="0" smtClean="0"/>
              <a:t>14-2-</a:t>
            </a:r>
            <a:r>
              <a:rPr lang="hr-HR" dirty="0" err="1" smtClean="0"/>
              <a:t>2</a:t>
            </a:r>
            <a:r>
              <a:rPr lang="hr-HR" dirty="0" smtClean="0"/>
              <a:t>-2-2-</a:t>
            </a:r>
            <a:r>
              <a:rPr lang="hr-HR" dirty="0" err="1" smtClean="0"/>
              <a:t>2</a:t>
            </a:r>
            <a:r>
              <a:rPr lang="hr-HR" dirty="0" smtClean="0"/>
              <a:t>-2-2=0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1741641" y="4296753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>
                <a:solidFill>
                  <a:schemeClr val="bg1"/>
                </a:solidFill>
                <a:latin typeface="+mj-lt"/>
              </a:rPr>
              <a:t>il</a:t>
            </a:r>
            <a:r>
              <a:rPr lang="hr-HR" sz="4400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hr-HR" sz="4000" dirty="0" smtClean="0">
                <a:solidFill>
                  <a:schemeClr val="bg1"/>
                </a:solidFill>
                <a:latin typeface="+mj-lt"/>
              </a:rPr>
              <a:t> kraće</a:t>
            </a:r>
            <a:endParaRPr lang="hr-HR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4450806" y="4293095"/>
            <a:ext cx="21253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b="1" dirty="0" smtClean="0">
                <a:solidFill>
                  <a:schemeClr val="bg1"/>
                </a:solidFill>
              </a:rPr>
              <a:t>14 : 2 = 7</a:t>
            </a:r>
            <a:endParaRPr lang="hr-HR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1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65051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hr-HR" sz="3200" b="1" dirty="0" smtClean="0">
                <a:solidFill>
                  <a:prstClr val="black"/>
                </a:solidFill>
                <a:ea typeface="+mn-ea"/>
                <a:cs typeface="+mn-cs"/>
              </a:rPr>
              <a:t>Ako je u autobusu bilo 6 putnika koji su izašli na stanicama, koliko je osoba ostalo u autobusu?</a:t>
            </a:r>
            <a:endParaRPr lang="hr-HR" sz="3200" dirty="0"/>
          </a:p>
        </p:txBody>
      </p:sp>
      <p:sp>
        <p:nvSpPr>
          <p:cNvPr id="3" name="Pravokutnik 2"/>
          <p:cNvSpPr/>
          <p:nvPr/>
        </p:nvSpPr>
        <p:spPr>
          <a:xfrm>
            <a:off x="539552" y="2756728"/>
            <a:ext cx="7059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 smtClean="0"/>
              <a:t> Bravo! Znam da niste zaboravili vozača.</a:t>
            </a:r>
            <a:endParaRPr lang="hr-HR" sz="3200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06" y="3861048"/>
            <a:ext cx="2255837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83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21161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avokutnik 1"/>
          <p:cNvSpPr/>
          <p:nvPr/>
        </p:nvSpPr>
        <p:spPr>
          <a:xfrm>
            <a:off x="2199362" y="665603"/>
            <a:ext cx="4221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b="1" dirty="0" smtClean="0"/>
              <a:t>Dijeljenje brojem </a:t>
            </a:r>
            <a:r>
              <a:rPr lang="hr-HR" sz="2400" b="1" dirty="0"/>
              <a:t>2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41" y="1339048"/>
            <a:ext cx="2425703" cy="127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30430"/>
            <a:ext cx="2190244" cy="1151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409212" y="2542257"/>
            <a:ext cx="8734788" cy="452431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                        8     -     2        -      2      -    2   = 0</a:t>
            </a:r>
          </a:p>
          <a:p>
            <a:r>
              <a:rPr lang="hr-HR" sz="2400" dirty="0" smtClean="0"/>
              <a:t>                                                                             </a:t>
            </a:r>
          </a:p>
          <a:p>
            <a:r>
              <a:rPr lang="hr-HR" sz="2400" dirty="0"/>
              <a:t>	</a:t>
            </a:r>
            <a:r>
              <a:rPr lang="hr-HR" sz="2400" dirty="0" smtClean="0"/>
              <a:t>		 			</a:t>
            </a:r>
            <a:r>
              <a:rPr lang="hr-HR" sz="2400" dirty="0" smtClean="0">
                <a:solidFill>
                  <a:srgbClr val="FF0000"/>
                </a:solidFill>
              </a:rPr>
              <a:t>količnik je </a:t>
            </a:r>
          </a:p>
          <a:p>
            <a:r>
              <a:rPr lang="hr-HR" sz="3600" dirty="0" smtClean="0"/>
              <a:t>                          8 : 2 = </a:t>
            </a:r>
            <a:r>
              <a:rPr lang="hr-HR" sz="3600" dirty="0"/>
              <a:t>4 </a:t>
            </a:r>
            <a:r>
              <a:rPr lang="hr-HR" sz="3600" dirty="0" smtClean="0"/>
              <a:t>         </a:t>
            </a:r>
            <a:r>
              <a:rPr lang="hr-HR" sz="2400" dirty="0" smtClean="0">
                <a:solidFill>
                  <a:srgbClr val="FF0000"/>
                </a:solidFill>
              </a:rPr>
              <a:t>rezultat dijeljenja</a:t>
            </a:r>
            <a:r>
              <a:rPr lang="hr-HR" sz="2400" dirty="0" smtClean="0"/>
              <a:t>           </a:t>
            </a:r>
          </a:p>
          <a:p>
            <a:endParaRPr lang="hr-HR" sz="3600" dirty="0"/>
          </a:p>
          <a:p>
            <a:r>
              <a:rPr lang="hr-HR" sz="2400" dirty="0" smtClean="0">
                <a:solidFill>
                  <a:srgbClr val="FF0000"/>
                </a:solidFill>
              </a:rPr>
              <a:t>djeljenik je broj          znak za                djelitelj je broj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koji se dijeli                  dijeljenje             kojim se dijeli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                                       ( čitamo:</a:t>
            </a:r>
          </a:p>
          <a:p>
            <a:r>
              <a:rPr lang="hr-HR" sz="2400" dirty="0" smtClean="0">
                <a:solidFill>
                  <a:srgbClr val="FF0000"/>
                </a:solidFill>
              </a:rPr>
              <a:t>                                   podijeljeno sa )</a:t>
            </a:r>
            <a:endParaRPr lang="hr-HR" sz="2400" dirty="0">
              <a:solidFill>
                <a:srgbClr val="FF0000"/>
              </a:solidFill>
            </a:endParaRPr>
          </a:p>
          <a:p>
            <a:endParaRPr lang="hr-HR" sz="3600" dirty="0"/>
          </a:p>
        </p:txBody>
      </p:sp>
      <p:cxnSp>
        <p:nvCxnSpPr>
          <p:cNvPr id="6" name="Ravni poveznik sa strelicom 5"/>
          <p:cNvCxnSpPr/>
          <p:nvPr/>
        </p:nvCxnSpPr>
        <p:spPr>
          <a:xfrm flipH="1">
            <a:off x="1597620" y="4221088"/>
            <a:ext cx="1390204" cy="5833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>
            <a:off x="3428258" y="4437112"/>
            <a:ext cx="0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/>
          <p:cNvCxnSpPr/>
          <p:nvPr/>
        </p:nvCxnSpPr>
        <p:spPr>
          <a:xfrm>
            <a:off x="3870193" y="4350154"/>
            <a:ext cx="1200748" cy="50405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/>
          <p:cNvCxnSpPr/>
          <p:nvPr/>
        </p:nvCxnSpPr>
        <p:spPr>
          <a:xfrm flipV="1">
            <a:off x="4523380" y="3933056"/>
            <a:ext cx="1095122" cy="2160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57" y="2192133"/>
            <a:ext cx="1697204" cy="1380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alni oblik">
  <a:themeElements>
    <a:clrScheme name="Valni oblik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alni oblik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alni oblik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421</TotalTime>
  <Words>213</Words>
  <Application>Microsoft Office PowerPoint</Application>
  <PresentationFormat>Prikaz na zaslonu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11</vt:i4>
      </vt:variant>
    </vt:vector>
  </HeadingPairs>
  <TitlesOfParts>
    <vt:vector size="13" baseType="lpstr">
      <vt:lpstr>Valni oblik</vt:lpstr>
      <vt:lpstr>1_Valni oblik</vt:lpstr>
      <vt:lpstr>MATEMATIKA</vt:lpstr>
      <vt:lpstr>PowerPointova prezentacija</vt:lpstr>
      <vt:lpstr>Dijeljenje brojem 2</vt:lpstr>
      <vt:lpstr>PowerPointova prezentacija</vt:lpstr>
      <vt:lpstr>6:2  na brojevnoj crti </vt:lpstr>
      <vt:lpstr>PowerPointova prezentacija</vt:lpstr>
      <vt:lpstr>10-2-2-2-2-2=0</vt:lpstr>
      <vt:lpstr>Ako je u autobusu bilo 6 putnika koji su izašli na stanicama, koliko je osoba ostalo u autobusu?</vt:lpstr>
      <vt:lpstr>PowerPointova prezentacija</vt:lpstr>
      <vt:lpstr>PowerPointova prezentacija</vt:lpstr>
      <vt:lpstr>Domaća zadaća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Množenje broja 2  i brojem 2</dc:title>
  <dc:creator>Martina</dc:creator>
  <cp:lastModifiedBy>Martina</cp:lastModifiedBy>
  <cp:revision>33</cp:revision>
  <dcterms:created xsi:type="dcterms:W3CDTF">2020-03-16T18:42:48Z</dcterms:created>
  <dcterms:modified xsi:type="dcterms:W3CDTF">2020-03-19T17:11:31Z</dcterms:modified>
</cp:coreProperties>
</file>